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8288000" cy="10287000"/>
  <p:notesSz cx="6858000" cy="9144000"/>
  <p:embeddedFontLst>
    <p:embeddedFont>
      <p:font typeface="Futura Ultra-Bold" charset="1" panose="020B0802020204020204"/>
      <p:regular r:id="rId17"/>
    </p:embeddedFont>
    <p:embeddedFont>
      <p:font typeface="Futura" charset="1" panose="020B0502020204020303"/>
      <p:regular r:id="rId18"/>
    </p:embeddedFont>
    <p:embeddedFont>
      <p:font typeface="Montserrat Bold" charset="1" panose="00000800000000000000"/>
      <p:regular r:id="rId19"/>
    </p:embeddedFont>
    <p:embeddedFont>
      <p:font typeface="Montserrat" charset="1" panose="0000050000000000000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jpeg" Type="http://schemas.openxmlformats.org/officeDocument/2006/relationships/image"/><Relationship Id="rId3" Target="../media/image37.png" Type="http://schemas.openxmlformats.org/officeDocument/2006/relationships/image"/><Relationship Id="rId4" Target="../media/image38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9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11.png" Type="http://schemas.openxmlformats.org/officeDocument/2006/relationships/image"/><Relationship Id="rId9" Target="../media/image12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jpeg" Type="http://schemas.openxmlformats.org/officeDocument/2006/relationships/image"/><Relationship Id="rId3" Target="../media/image14.jpeg" Type="http://schemas.openxmlformats.org/officeDocument/2006/relationships/image"/><Relationship Id="rId4" Target="../media/image15.jpeg" Type="http://schemas.openxmlformats.org/officeDocument/2006/relationships/image"/><Relationship Id="rId5" Target="../media/image16.png" Type="http://schemas.openxmlformats.org/officeDocument/2006/relationships/image"/><Relationship Id="rId6" Target="../media/image17.svg" Type="http://schemas.openxmlformats.org/officeDocument/2006/relationships/image"/><Relationship Id="rId7" Target="../media/image18.png" Type="http://schemas.openxmlformats.org/officeDocument/2006/relationships/image"/><Relationship Id="rId8" Target="../media/image19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jpeg" Type="http://schemas.openxmlformats.org/officeDocument/2006/relationships/image"/><Relationship Id="rId3" Target="../media/image21.jpeg" Type="http://schemas.openxmlformats.org/officeDocument/2006/relationships/image"/><Relationship Id="rId4" Target="../media/image22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4.svg" Type="http://schemas.openxmlformats.org/officeDocument/2006/relationships/image"/><Relationship Id="rId4" Target="../media/image25.png" Type="http://schemas.openxmlformats.org/officeDocument/2006/relationships/image"/><Relationship Id="rId5" Target="../media/image26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Relationship Id="rId3" Target="../media/image28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Relationship Id="rId3" Target="../media/image31.svg" Type="http://schemas.openxmlformats.org/officeDocument/2006/relationships/image"/><Relationship Id="rId4" Target="../media/image32.png" Type="http://schemas.openxmlformats.org/officeDocument/2006/relationships/image"/><Relationship Id="rId5" Target="../media/image33.svg" Type="http://schemas.openxmlformats.org/officeDocument/2006/relationships/image"/><Relationship Id="rId6" Target="../media/image34.png" Type="http://schemas.openxmlformats.org/officeDocument/2006/relationships/image"/><Relationship Id="rId7" Target="../media/image35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113560" y="1188075"/>
            <a:ext cx="7174440" cy="9098925"/>
            <a:chOff x="0" y="0"/>
            <a:chExt cx="9565920" cy="121319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565894" cy="12131929"/>
            </a:xfrm>
            <a:custGeom>
              <a:avLst/>
              <a:gdLst/>
              <a:ahLst/>
              <a:cxnLst/>
              <a:rect r="r" b="b" t="t" l="l"/>
              <a:pathLst>
                <a:path h="12131929" w="9565894">
                  <a:moveTo>
                    <a:pt x="0" y="12131929"/>
                  </a:moveTo>
                  <a:lnTo>
                    <a:pt x="9565894" y="12131929"/>
                  </a:lnTo>
                  <a:lnTo>
                    <a:pt x="9565894" y="10708767"/>
                  </a:lnTo>
                  <a:lnTo>
                    <a:pt x="9565894" y="9285605"/>
                  </a:lnTo>
                  <a:lnTo>
                    <a:pt x="9565894" y="7629144"/>
                  </a:lnTo>
                  <a:lnTo>
                    <a:pt x="9565894" y="6206109"/>
                  </a:lnTo>
                  <a:lnTo>
                    <a:pt x="9565894" y="4782947"/>
                  </a:lnTo>
                  <a:lnTo>
                    <a:pt x="4782947" y="0"/>
                  </a:lnTo>
                  <a:lnTo>
                    <a:pt x="0" y="4782947"/>
                  </a:lnTo>
                  <a:lnTo>
                    <a:pt x="0" y="6206109"/>
                  </a:lnTo>
                  <a:lnTo>
                    <a:pt x="0" y="7629144"/>
                  </a:lnTo>
                  <a:lnTo>
                    <a:pt x="0" y="9285605"/>
                  </a:lnTo>
                  <a:lnTo>
                    <a:pt x="0" y="10708767"/>
                  </a:lnTo>
                  <a:close/>
                </a:path>
              </a:pathLst>
            </a:custGeom>
            <a:solidFill>
              <a:srgbClr val="DDDDDD"/>
            </a:solidFill>
          </p:spPr>
        </p:sp>
      </p:grpSp>
      <p:sp>
        <p:nvSpPr>
          <p:cNvPr name="TextBox 4" id="4"/>
          <p:cNvSpPr txBox="true"/>
          <p:nvPr/>
        </p:nvSpPr>
        <p:spPr>
          <a:xfrm rot="0">
            <a:off x="1028700" y="3485896"/>
            <a:ext cx="7918131" cy="429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800"/>
              </a:lnSpc>
            </a:pPr>
            <a:r>
              <a:rPr lang="en-US" b="true" sz="9000">
                <a:solidFill>
                  <a:srgbClr val="E72929"/>
                </a:solidFill>
                <a:latin typeface="Futura Ultra-Bold"/>
                <a:ea typeface="Futura Ultra-Bold"/>
                <a:cs typeface="Futura Ultra-Bold"/>
                <a:sym typeface="Futura Ultra-Bold"/>
              </a:rPr>
              <a:t>Work</a:t>
            </a:r>
          </a:p>
          <a:p>
            <a:pPr algn="l">
              <a:lnSpc>
                <a:spcPts val="10800"/>
              </a:lnSpc>
            </a:pPr>
            <a:r>
              <a:rPr lang="en-US" b="true" sz="9000">
                <a:solidFill>
                  <a:srgbClr val="E72929"/>
                </a:solidFill>
                <a:latin typeface="Futura Ultra-Bold"/>
                <a:ea typeface="Futura Ultra-Bold"/>
                <a:cs typeface="Futura Ultra-Bold"/>
                <a:sym typeface="Futura Ultra-Bold"/>
              </a:rPr>
              <a:t>Performance</a:t>
            </a:r>
          </a:p>
          <a:p>
            <a:pPr algn="l">
              <a:lnSpc>
                <a:spcPts val="10800"/>
              </a:lnSpc>
            </a:pPr>
            <a:r>
              <a:rPr lang="en-US" b="true" sz="9000">
                <a:solidFill>
                  <a:srgbClr val="E72929"/>
                </a:solidFill>
                <a:latin typeface="Futura Ultra-Bold"/>
                <a:ea typeface="Futura Ultra-Bold"/>
                <a:cs typeface="Futura Ultra-Bold"/>
                <a:sym typeface="Futura Ultra-Bold"/>
              </a:rPr>
              <a:t>Report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7526340" y="0"/>
            <a:ext cx="7174440" cy="6964251"/>
            <a:chOff x="0" y="0"/>
            <a:chExt cx="9565920" cy="928566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9565894" cy="9285605"/>
            </a:xfrm>
            <a:custGeom>
              <a:avLst/>
              <a:gdLst/>
              <a:ahLst/>
              <a:cxnLst/>
              <a:rect r="r" b="b" t="t" l="l"/>
              <a:pathLst>
                <a:path h="9285605" w="9565894">
                  <a:moveTo>
                    <a:pt x="4782947" y="9285605"/>
                  </a:moveTo>
                  <a:lnTo>
                    <a:pt x="9565894" y="4502658"/>
                  </a:lnTo>
                  <a:lnTo>
                    <a:pt x="9565894" y="0"/>
                  </a:lnTo>
                  <a:lnTo>
                    <a:pt x="0" y="0"/>
                  </a:lnTo>
                  <a:lnTo>
                    <a:pt x="0" y="4502658"/>
                  </a:lnTo>
                  <a:close/>
                </a:path>
              </a:pathLst>
            </a:custGeom>
            <a:solidFill>
              <a:srgbClr val="E72929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11237181" y="2209800"/>
            <a:ext cx="6927198" cy="6927198"/>
            <a:chOff x="0" y="0"/>
            <a:chExt cx="9236264" cy="923626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9236202" cy="9236202"/>
            </a:xfrm>
            <a:custGeom>
              <a:avLst/>
              <a:gdLst/>
              <a:ahLst/>
              <a:cxnLst/>
              <a:rect r="r" b="b" t="t" l="l"/>
              <a:pathLst>
                <a:path h="9236202" w="9236202">
                  <a:moveTo>
                    <a:pt x="0" y="4618101"/>
                  </a:moveTo>
                  <a:lnTo>
                    <a:pt x="4618101" y="0"/>
                  </a:lnTo>
                  <a:lnTo>
                    <a:pt x="9236202" y="4618101"/>
                  </a:lnTo>
                  <a:lnTo>
                    <a:pt x="4618101" y="9236202"/>
                  </a:lnTo>
                  <a:close/>
                </a:path>
              </a:pathLst>
            </a:custGeom>
            <a:solidFill>
              <a:srgbClr val="DDDDDD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11953461" y="2926080"/>
            <a:ext cx="5494638" cy="5494638"/>
            <a:chOff x="0" y="0"/>
            <a:chExt cx="7326184" cy="732618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7326122" cy="7326122"/>
            </a:xfrm>
            <a:custGeom>
              <a:avLst/>
              <a:gdLst/>
              <a:ahLst/>
              <a:cxnLst/>
              <a:rect r="r" b="b" t="t" l="l"/>
              <a:pathLst>
                <a:path h="7326122" w="7326122">
                  <a:moveTo>
                    <a:pt x="0" y="3663061"/>
                  </a:moveTo>
                  <a:lnTo>
                    <a:pt x="3663061" y="0"/>
                  </a:lnTo>
                  <a:lnTo>
                    <a:pt x="7326122" y="3663061"/>
                  </a:lnTo>
                  <a:lnTo>
                    <a:pt x="3663061" y="7326122"/>
                  </a:lnTo>
                  <a:close/>
                </a:path>
              </a:pathLst>
            </a:custGeom>
            <a:blipFill>
              <a:blip r:embed="rId2"/>
              <a:stretch>
                <a:fillRect l="-25046" t="0" r="-25046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3674399" y="5673399"/>
            <a:ext cx="4613601" cy="4613601"/>
            <a:chOff x="0" y="0"/>
            <a:chExt cx="6151468" cy="615146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151499" cy="6151499"/>
            </a:xfrm>
            <a:custGeom>
              <a:avLst/>
              <a:gdLst/>
              <a:ahLst/>
              <a:cxnLst/>
              <a:rect r="r" b="b" t="t" l="l"/>
              <a:pathLst>
                <a:path h="6151499" w="6151499">
                  <a:moveTo>
                    <a:pt x="6151499" y="6151499"/>
                  </a:moveTo>
                  <a:lnTo>
                    <a:pt x="6151499" y="0"/>
                  </a:lnTo>
                  <a:lnTo>
                    <a:pt x="0" y="6151499"/>
                  </a:lnTo>
                  <a:close/>
                </a:path>
              </a:pathLst>
            </a:custGeom>
            <a:solidFill>
              <a:srgbClr val="E72929"/>
            </a:solidFill>
          </p:spPr>
        </p:sp>
      </p:grpSp>
      <p:sp>
        <p:nvSpPr>
          <p:cNvPr name="Freeform 13" id="13"/>
          <p:cNvSpPr/>
          <p:nvPr/>
        </p:nvSpPr>
        <p:spPr>
          <a:xfrm flipH="false" flipV="false" rot="0">
            <a:off x="1028700" y="1028700"/>
            <a:ext cx="595446" cy="701275"/>
          </a:xfrm>
          <a:custGeom>
            <a:avLst/>
            <a:gdLst/>
            <a:ahLst/>
            <a:cxnLst/>
            <a:rect r="r" b="b" t="t" l="l"/>
            <a:pathLst>
              <a:path h="701275" w="595446">
                <a:moveTo>
                  <a:pt x="0" y="0"/>
                </a:moveTo>
                <a:lnTo>
                  <a:pt x="595446" y="0"/>
                </a:lnTo>
                <a:lnTo>
                  <a:pt x="595446" y="701275"/>
                </a:lnTo>
                <a:lnTo>
                  <a:pt x="0" y="70127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765087" y="947855"/>
            <a:ext cx="2683682" cy="643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39"/>
              </a:lnSpc>
            </a:pPr>
            <a:r>
              <a:rPr lang="en-US" sz="2799" spc="-55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Liceria &amp; Co.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28700" y="8201643"/>
            <a:ext cx="4406828" cy="1282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39"/>
              </a:lnSpc>
            </a:pPr>
            <a:r>
              <a:rPr lang="en-US" sz="2799" spc="-55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Call Now.</a:t>
            </a:r>
          </a:p>
          <a:p>
            <a:pPr algn="l">
              <a:lnSpc>
                <a:spcPts val="5039"/>
              </a:lnSpc>
            </a:pPr>
            <a:r>
              <a:rPr lang="en-US" sz="2799" spc="-55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+123-456-7890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5985918"/>
            <a:ext cx="18288000" cy="4301082"/>
            <a:chOff x="0" y="0"/>
            <a:chExt cx="24384000" cy="573477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5734812"/>
            </a:xfrm>
            <a:custGeom>
              <a:avLst/>
              <a:gdLst/>
              <a:ahLst/>
              <a:cxnLst/>
              <a:rect r="r" b="b" t="t" l="l"/>
              <a:pathLst>
                <a:path h="5734812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5734812"/>
                  </a:lnTo>
                  <a:lnTo>
                    <a:pt x="0" y="5734812"/>
                  </a:lnTo>
                  <a:close/>
                </a:path>
              </a:pathLst>
            </a:custGeom>
            <a:blipFill>
              <a:blip r:embed="rId2"/>
              <a:stretch>
                <a:fillRect l="0" t="-116230" r="0" b="-22408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8146473" y="4988391"/>
            <a:ext cx="1995054" cy="1995054"/>
            <a:chOff x="0" y="0"/>
            <a:chExt cx="2660072" cy="266007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660015" cy="2660015"/>
            </a:xfrm>
            <a:custGeom>
              <a:avLst/>
              <a:gdLst/>
              <a:ahLst/>
              <a:cxnLst/>
              <a:rect r="r" b="b" t="t" l="l"/>
              <a:pathLst>
                <a:path h="2660015" w="2660015">
                  <a:moveTo>
                    <a:pt x="0" y="1330071"/>
                  </a:moveTo>
                  <a:cubicBezTo>
                    <a:pt x="0" y="595503"/>
                    <a:pt x="595503" y="0"/>
                    <a:pt x="1330071" y="0"/>
                  </a:cubicBezTo>
                  <a:cubicBezTo>
                    <a:pt x="2064639" y="0"/>
                    <a:pt x="2660015" y="595503"/>
                    <a:pt x="2660015" y="1330071"/>
                  </a:cubicBezTo>
                  <a:cubicBezTo>
                    <a:pt x="2660015" y="2064639"/>
                    <a:pt x="2064639" y="2660015"/>
                    <a:pt x="1330071" y="2660015"/>
                  </a:cubicBezTo>
                  <a:cubicBezTo>
                    <a:pt x="595503" y="2660015"/>
                    <a:pt x="0" y="2064639"/>
                    <a:pt x="0" y="1330071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8211596" y="5053514"/>
            <a:ext cx="1864809" cy="1864809"/>
            <a:chOff x="0" y="0"/>
            <a:chExt cx="2486412" cy="248641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486406" cy="2486406"/>
            </a:xfrm>
            <a:custGeom>
              <a:avLst/>
              <a:gdLst/>
              <a:ahLst/>
              <a:cxnLst/>
              <a:rect r="r" b="b" t="t" l="l"/>
              <a:pathLst>
                <a:path h="2486406" w="2486406">
                  <a:moveTo>
                    <a:pt x="0" y="1243203"/>
                  </a:moveTo>
                  <a:cubicBezTo>
                    <a:pt x="0" y="556641"/>
                    <a:pt x="556641" y="0"/>
                    <a:pt x="1243203" y="0"/>
                  </a:cubicBezTo>
                  <a:cubicBezTo>
                    <a:pt x="1929765" y="0"/>
                    <a:pt x="2486406" y="556641"/>
                    <a:pt x="2486406" y="1243203"/>
                  </a:cubicBezTo>
                  <a:cubicBezTo>
                    <a:pt x="2486406" y="1929765"/>
                    <a:pt x="1929765" y="2486406"/>
                    <a:pt x="1243203" y="2486406"/>
                  </a:cubicBezTo>
                  <a:cubicBezTo>
                    <a:pt x="556641" y="2486406"/>
                    <a:pt x="0" y="1929765"/>
                    <a:pt x="0" y="1243203"/>
                  </a:cubicBezTo>
                  <a:close/>
                </a:path>
              </a:pathLst>
            </a:custGeom>
            <a:solidFill>
              <a:srgbClr val="E72929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0" y="519746"/>
            <a:ext cx="9144000" cy="1165718"/>
            <a:chOff x="0" y="0"/>
            <a:chExt cx="12192000" cy="155429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192000" cy="1554226"/>
            </a:xfrm>
            <a:custGeom>
              <a:avLst/>
              <a:gdLst/>
              <a:ahLst/>
              <a:cxnLst/>
              <a:rect r="r" b="b" t="t" l="l"/>
              <a:pathLst>
                <a:path h="1554226" w="12192000">
                  <a:moveTo>
                    <a:pt x="0" y="0"/>
                  </a:moveTo>
                  <a:lnTo>
                    <a:pt x="2458720" y="0"/>
                  </a:lnTo>
                  <a:lnTo>
                    <a:pt x="2600960" y="0"/>
                  </a:lnTo>
                  <a:lnTo>
                    <a:pt x="4871720" y="0"/>
                  </a:lnTo>
                  <a:lnTo>
                    <a:pt x="5059680" y="0"/>
                  </a:lnTo>
                  <a:lnTo>
                    <a:pt x="5603367" y="0"/>
                  </a:lnTo>
                  <a:lnTo>
                    <a:pt x="5623560" y="0"/>
                  </a:lnTo>
                  <a:lnTo>
                    <a:pt x="6355207" y="0"/>
                  </a:lnTo>
                  <a:lnTo>
                    <a:pt x="7330440" y="0"/>
                  </a:lnTo>
                  <a:lnTo>
                    <a:pt x="7472680" y="0"/>
                  </a:lnTo>
                  <a:lnTo>
                    <a:pt x="8062087" y="0"/>
                  </a:lnTo>
                  <a:lnTo>
                    <a:pt x="8082280" y="0"/>
                  </a:lnTo>
                  <a:lnTo>
                    <a:pt x="8204327" y="0"/>
                  </a:lnTo>
                  <a:lnTo>
                    <a:pt x="8224520" y="0"/>
                  </a:lnTo>
                  <a:lnTo>
                    <a:pt x="8813927" y="0"/>
                  </a:lnTo>
                  <a:lnTo>
                    <a:pt x="8956167" y="0"/>
                  </a:lnTo>
                  <a:lnTo>
                    <a:pt x="9931400" y="0"/>
                  </a:lnTo>
                  <a:lnTo>
                    <a:pt x="10663047" y="0"/>
                  </a:lnTo>
                  <a:lnTo>
                    <a:pt x="10683240" y="0"/>
                  </a:lnTo>
                  <a:lnTo>
                    <a:pt x="11414887" y="0"/>
                  </a:lnTo>
                  <a:lnTo>
                    <a:pt x="12192000" y="777113"/>
                  </a:lnTo>
                  <a:lnTo>
                    <a:pt x="11414887" y="1554226"/>
                  </a:lnTo>
                  <a:lnTo>
                    <a:pt x="10683240" y="1554226"/>
                  </a:lnTo>
                  <a:lnTo>
                    <a:pt x="10663047" y="1554226"/>
                  </a:lnTo>
                  <a:lnTo>
                    <a:pt x="9931400" y="1554226"/>
                  </a:lnTo>
                  <a:lnTo>
                    <a:pt x="8956167" y="1554226"/>
                  </a:lnTo>
                  <a:lnTo>
                    <a:pt x="8813927" y="1554226"/>
                  </a:lnTo>
                  <a:lnTo>
                    <a:pt x="8224520" y="1554226"/>
                  </a:lnTo>
                  <a:lnTo>
                    <a:pt x="8204326" y="1554226"/>
                  </a:lnTo>
                  <a:lnTo>
                    <a:pt x="8082280" y="1554226"/>
                  </a:lnTo>
                  <a:lnTo>
                    <a:pt x="8062087" y="1554226"/>
                  </a:lnTo>
                  <a:lnTo>
                    <a:pt x="7472680" y="1554226"/>
                  </a:lnTo>
                  <a:lnTo>
                    <a:pt x="7330440" y="1554226"/>
                  </a:lnTo>
                  <a:lnTo>
                    <a:pt x="6355207" y="1554226"/>
                  </a:lnTo>
                  <a:lnTo>
                    <a:pt x="5623560" y="1554226"/>
                  </a:lnTo>
                  <a:lnTo>
                    <a:pt x="5603367" y="1554226"/>
                  </a:lnTo>
                  <a:lnTo>
                    <a:pt x="5059680" y="1554226"/>
                  </a:lnTo>
                  <a:lnTo>
                    <a:pt x="4871720" y="1554226"/>
                  </a:lnTo>
                  <a:lnTo>
                    <a:pt x="2600960" y="1554226"/>
                  </a:lnTo>
                  <a:lnTo>
                    <a:pt x="2458720" y="1554226"/>
                  </a:lnTo>
                  <a:lnTo>
                    <a:pt x="0" y="1554226"/>
                  </a:lnTo>
                  <a:close/>
                </a:path>
              </a:pathLst>
            </a:custGeom>
            <a:solidFill>
              <a:srgbClr val="DDDDDD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0" y="519746"/>
            <a:ext cx="936307" cy="1165718"/>
            <a:chOff x="0" y="0"/>
            <a:chExt cx="1248410" cy="155429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248410" cy="1554353"/>
            </a:xfrm>
            <a:custGeom>
              <a:avLst/>
              <a:gdLst/>
              <a:ahLst/>
              <a:cxnLst/>
              <a:rect r="r" b="b" t="t" l="l"/>
              <a:pathLst>
                <a:path h="1554353" w="1248410">
                  <a:moveTo>
                    <a:pt x="0" y="0"/>
                  </a:moveTo>
                  <a:lnTo>
                    <a:pt x="471297" y="0"/>
                  </a:lnTo>
                  <a:lnTo>
                    <a:pt x="1248410" y="777113"/>
                  </a:lnTo>
                  <a:lnTo>
                    <a:pt x="471297" y="1554353"/>
                  </a:lnTo>
                  <a:lnTo>
                    <a:pt x="0" y="15543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72929"/>
            </a:solid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8759130" y="5568406"/>
            <a:ext cx="769740" cy="835024"/>
          </a:xfrm>
          <a:custGeom>
            <a:avLst/>
            <a:gdLst/>
            <a:ahLst/>
            <a:cxnLst/>
            <a:rect r="r" b="b" t="t" l="l"/>
            <a:pathLst>
              <a:path h="835024" w="769740">
                <a:moveTo>
                  <a:pt x="0" y="0"/>
                </a:moveTo>
                <a:lnTo>
                  <a:pt x="769740" y="0"/>
                </a:lnTo>
                <a:lnTo>
                  <a:pt x="769740" y="835024"/>
                </a:lnTo>
                <a:lnTo>
                  <a:pt x="0" y="83502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6935487" y="3255397"/>
            <a:ext cx="4417026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b="true">
                <a:solidFill>
                  <a:srgbClr val="E72929"/>
                </a:solidFill>
                <a:latin typeface="Futura Ultra-Bold"/>
                <a:ea typeface="Futura Ultra-Bold"/>
                <a:cs typeface="Futura Ultra-Bold"/>
                <a:sym typeface="Futura Ultra-Bold"/>
              </a:rPr>
              <a:t>Future goals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28700" y="3779363"/>
            <a:ext cx="16230600" cy="824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40"/>
              </a:lnSpc>
            </a:pPr>
            <a:r>
              <a:rPr lang="en-US" sz="1800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In the future, Liceria &amp; Co. will continue to be committed to innovation and development. We plan to launch 5 new products in the next two years to further expand our market share. At the same time, we will strengthen in - depth cooperation with partners to jointly develop new business areas. In terms of technology.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28700" y="754942"/>
            <a:ext cx="7182896" cy="619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 b="true">
                <a:solidFill>
                  <a:srgbClr val="000000"/>
                </a:solidFill>
                <a:latin typeface="Futura Ultra-Bold"/>
                <a:ea typeface="Futura Ultra-Bold"/>
                <a:cs typeface="Futura Ultra-Bold"/>
                <a:sym typeface="Futura Ultra-Bold"/>
              </a:rPr>
              <a:t>Future Goals and Strategies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113560" y="1188075"/>
            <a:ext cx="7174440" cy="9098925"/>
            <a:chOff x="0" y="0"/>
            <a:chExt cx="9565920" cy="121319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565894" cy="12131929"/>
            </a:xfrm>
            <a:custGeom>
              <a:avLst/>
              <a:gdLst/>
              <a:ahLst/>
              <a:cxnLst/>
              <a:rect r="r" b="b" t="t" l="l"/>
              <a:pathLst>
                <a:path h="12131929" w="9565894">
                  <a:moveTo>
                    <a:pt x="0" y="12131929"/>
                  </a:moveTo>
                  <a:lnTo>
                    <a:pt x="9565894" y="12131929"/>
                  </a:lnTo>
                  <a:lnTo>
                    <a:pt x="9565894" y="10708767"/>
                  </a:lnTo>
                  <a:lnTo>
                    <a:pt x="9565894" y="9285605"/>
                  </a:lnTo>
                  <a:lnTo>
                    <a:pt x="9565894" y="7629144"/>
                  </a:lnTo>
                  <a:lnTo>
                    <a:pt x="9565894" y="6206109"/>
                  </a:lnTo>
                  <a:lnTo>
                    <a:pt x="9565894" y="4782947"/>
                  </a:lnTo>
                  <a:lnTo>
                    <a:pt x="4782947" y="0"/>
                  </a:lnTo>
                  <a:lnTo>
                    <a:pt x="0" y="4782947"/>
                  </a:lnTo>
                  <a:lnTo>
                    <a:pt x="0" y="6206109"/>
                  </a:lnTo>
                  <a:lnTo>
                    <a:pt x="0" y="7629144"/>
                  </a:lnTo>
                  <a:lnTo>
                    <a:pt x="0" y="9285605"/>
                  </a:lnTo>
                  <a:lnTo>
                    <a:pt x="0" y="10708767"/>
                  </a:lnTo>
                  <a:close/>
                </a:path>
              </a:pathLst>
            </a:custGeom>
            <a:solidFill>
              <a:srgbClr val="DDDDDD"/>
            </a:solidFill>
          </p:spPr>
        </p:sp>
      </p:grpSp>
      <p:sp>
        <p:nvSpPr>
          <p:cNvPr name="TextBox 4" id="4"/>
          <p:cNvSpPr txBox="true"/>
          <p:nvPr/>
        </p:nvSpPr>
        <p:spPr>
          <a:xfrm rot="0">
            <a:off x="1028700" y="4708300"/>
            <a:ext cx="7918131" cy="2924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800"/>
              </a:lnSpc>
            </a:pPr>
            <a:r>
              <a:rPr lang="en-US" sz="9000" b="true">
                <a:solidFill>
                  <a:srgbClr val="E72929"/>
                </a:solidFill>
                <a:latin typeface="Futura Ultra-Bold"/>
                <a:ea typeface="Futura Ultra-Bold"/>
                <a:cs typeface="Futura Ultra-Bold"/>
                <a:sym typeface="Futura Ultra-Bold"/>
              </a:rPr>
              <a:t>Thank</a:t>
            </a:r>
          </a:p>
          <a:p>
            <a:pPr algn="l">
              <a:lnSpc>
                <a:spcPts val="10800"/>
              </a:lnSpc>
            </a:pPr>
            <a:r>
              <a:rPr lang="en-US" b="true" sz="9000">
                <a:solidFill>
                  <a:srgbClr val="E72929"/>
                </a:solidFill>
                <a:latin typeface="Futura Ultra-Bold"/>
                <a:ea typeface="Futura Ultra-Bold"/>
                <a:cs typeface="Futura Ultra-Bold"/>
                <a:sym typeface="Futura Ultra-Bold"/>
              </a:rPr>
              <a:t>You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7526340" y="0"/>
            <a:ext cx="7174440" cy="6964251"/>
            <a:chOff x="0" y="0"/>
            <a:chExt cx="9565920" cy="928566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9565894" cy="9285605"/>
            </a:xfrm>
            <a:custGeom>
              <a:avLst/>
              <a:gdLst/>
              <a:ahLst/>
              <a:cxnLst/>
              <a:rect r="r" b="b" t="t" l="l"/>
              <a:pathLst>
                <a:path h="9285605" w="9565894">
                  <a:moveTo>
                    <a:pt x="4782947" y="9285605"/>
                  </a:moveTo>
                  <a:lnTo>
                    <a:pt x="9565894" y="4502658"/>
                  </a:lnTo>
                  <a:lnTo>
                    <a:pt x="9565894" y="0"/>
                  </a:lnTo>
                  <a:lnTo>
                    <a:pt x="0" y="0"/>
                  </a:lnTo>
                  <a:lnTo>
                    <a:pt x="0" y="4502658"/>
                  </a:lnTo>
                  <a:close/>
                </a:path>
              </a:pathLst>
            </a:custGeom>
            <a:solidFill>
              <a:srgbClr val="E72929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11237181" y="2209800"/>
            <a:ext cx="6927198" cy="6927198"/>
            <a:chOff x="0" y="0"/>
            <a:chExt cx="9236264" cy="923626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9236202" cy="9236202"/>
            </a:xfrm>
            <a:custGeom>
              <a:avLst/>
              <a:gdLst/>
              <a:ahLst/>
              <a:cxnLst/>
              <a:rect r="r" b="b" t="t" l="l"/>
              <a:pathLst>
                <a:path h="9236202" w="9236202">
                  <a:moveTo>
                    <a:pt x="0" y="4618101"/>
                  </a:moveTo>
                  <a:lnTo>
                    <a:pt x="4618101" y="0"/>
                  </a:lnTo>
                  <a:lnTo>
                    <a:pt x="9236202" y="4618101"/>
                  </a:lnTo>
                  <a:lnTo>
                    <a:pt x="4618101" y="9236202"/>
                  </a:lnTo>
                  <a:close/>
                </a:path>
              </a:pathLst>
            </a:custGeom>
            <a:solidFill>
              <a:srgbClr val="DDDDDD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11953461" y="2926080"/>
            <a:ext cx="5494638" cy="5494638"/>
            <a:chOff x="0" y="0"/>
            <a:chExt cx="7326184" cy="732618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7326122" cy="7326122"/>
            </a:xfrm>
            <a:custGeom>
              <a:avLst/>
              <a:gdLst/>
              <a:ahLst/>
              <a:cxnLst/>
              <a:rect r="r" b="b" t="t" l="l"/>
              <a:pathLst>
                <a:path h="7326122" w="7326122">
                  <a:moveTo>
                    <a:pt x="0" y="3663061"/>
                  </a:moveTo>
                  <a:lnTo>
                    <a:pt x="3663061" y="0"/>
                  </a:lnTo>
                  <a:lnTo>
                    <a:pt x="7326122" y="3663061"/>
                  </a:lnTo>
                  <a:lnTo>
                    <a:pt x="3663061" y="7326122"/>
                  </a:lnTo>
                  <a:close/>
                </a:path>
              </a:pathLst>
            </a:custGeom>
            <a:blipFill>
              <a:blip r:embed="rId2"/>
              <a:stretch>
                <a:fillRect l="-12180" t="0" r="-37912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3674399" y="5673399"/>
            <a:ext cx="4613601" cy="4613601"/>
            <a:chOff x="0" y="0"/>
            <a:chExt cx="6151468" cy="615146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151499" cy="6151499"/>
            </a:xfrm>
            <a:custGeom>
              <a:avLst/>
              <a:gdLst/>
              <a:ahLst/>
              <a:cxnLst/>
              <a:rect r="r" b="b" t="t" l="l"/>
              <a:pathLst>
                <a:path h="6151499" w="6151499">
                  <a:moveTo>
                    <a:pt x="6151499" y="6151499"/>
                  </a:moveTo>
                  <a:lnTo>
                    <a:pt x="6151499" y="0"/>
                  </a:lnTo>
                  <a:lnTo>
                    <a:pt x="0" y="6151499"/>
                  </a:lnTo>
                  <a:close/>
                </a:path>
              </a:pathLst>
            </a:custGeom>
            <a:solidFill>
              <a:srgbClr val="E72929"/>
            </a:solidFill>
          </p:spPr>
        </p:sp>
      </p:grpSp>
      <p:sp>
        <p:nvSpPr>
          <p:cNvPr name="Freeform 13" id="13"/>
          <p:cNvSpPr/>
          <p:nvPr/>
        </p:nvSpPr>
        <p:spPr>
          <a:xfrm flipH="false" flipV="false" rot="0">
            <a:off x="1028700" y="1028700"/>
            <a:ext cx="595446" cy="701275"/>
          </a:xfrm>
          <a:custGeom>
            <a:avLst/>
            <a:gdLst/>
            <a:ahLst/>
            <a:cxnLst/>
            <a:rect r="r" b="b" t="t" l="l"/>
            <a:pathLst>
              <a:path h="701275" w="595446">
                <a:moveTo>
                  <a:pt x="0" y="0"/>
                </a:moveTo>
                <a:lnTo>
                  <a:pt x="595446" y="0"/>
                </a:lnTo>
                <a:lnTo>
                  <a:pt x="595446" y="701275"/>
                </a:lnTo>
                <a:lnTo>
                  <a:pt x="0" y="70127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765087" y="947855"/>
            <a:ext cx="2683682" cy="643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39"/>
              </a:lnSpc>
            </a:pPr>
            <a:r>
              <a:rPr lang="en-US" sz="2799" spc="-55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Liceria &amp; Co.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28700" y="8201643"/>
            <a:ext cx="4406828" cy="1282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39"/>
              </a:lnSpc>
            </a:pPr>
            <a:r>
              <a:rPr lang="en-US" sz="2799" spc="-55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Call Now.</a:t>
            </a:r>
          </a:p>
          <a:p>
            <a:pPr algn="l">
              <a:lnSpc>
                <a:spcPts val="5039"/>
              </a:lnSpc>
            </a:pPr>
            <a:r>
              <a:rPr lang="en-US" sz="2799" spc="-55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+123-456-7890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519746"/>
            <a:ext cx="9144000" cy="1165718"/>
            <a:chOff x="0" y="0"/>
            <a:chExt cx="12192000" cy="155429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192000" cy="1554226"/>
            </a:xfrm>
            <a:custGeom>
              <a:avLst/>
              <a:gdLst/>
              <a:ahLst/>
              <a:cxnLst/>
              <a:rect r="r" b="b" t="t" l="l"/>
              <a:pathLst>
                <a:path h="1554226" w="12192000">
                  <a:moveTo>
                    <a:pt x="0" y="0"/>
                  </a:moveTo>
                  <a:lnTo>
                    <a:pt x="2458720" y="0"/>
                  </a:lnTo>
                  <a:lnTo>
                    <a:pt x="2600960" y="0"/>
                  </a:lnTo>
                  <a:lnTo>
                    <a:pt x="4871720" y="0"/>
                  </a:lnTo>
                  <a:lnTo>
                    <a:pt x="5059680" y="0"/>
                  </a:lnTo>
                  <a:lnTo>
                    <a:pt x="5603367" y="0"/>
                  </a:lnTo>
                  <a:lnTo>
                    <a:pt x="5623560" y="0"/>
                  </a:lnTo>
                  <a:lnTo>
                    <a:pt x="6355207" y="0"/>
                  </a:lnTo>
                  <a:lnTo>
                    <a:pt x="7330440" y="0"/>
                  </a:lnTo>
                  <a:lnTo>
                    <a:pt x="7472680" y="0"/>
                  </a:lnTo>
                  <a:lnTo>
                    <a:pt x="8062087" y="0"/>
                  </a:lnTo>
                  <a:lnTo>
                    <a:pt x="8082280" y="0"/>
                  </a:lnTo>
                  <a:lnTo>
                    <a:pt x="8204327" y="0"/>
                  </a:lnTo>
                  <a:lnTo>
                    <a:pt x="8224520" y="0"/>
                  </a:lnTo>
                  <a:lnTo>
                    <a:pt x="8813927" y="0"/>
                  </a:lnTo>
                  <a:lnTo>
                    <a:pt x="8956167" y="0"/>
                  </a:lnTo>
                  <a:lnTo>
                    <a:pt x="9931400" y="0"/>
                  </a:lnTo>
                  <a:lnTo>
                    <a:pt x="10663047" y="0"/>
                  </a:lnTo>
                  <a:lnTo>
                    <a:pt x="10683240" y="0"/>
                  </a:lnTo>
                  <a:lnTo>
                    <a:pt x="11414887" y="0"/>
                  </a:lnTo>
                  <a:lnTo>
                    <a:pt x="12192000" y="777113"/>
                  </a:lnTo>
                  <a:lnTo>
                    <a:pt x="11414887" y="1554226"/>
                  </a:lnTo>
                  <a:lnTo>
                    <a:pt x="10683240" y="1554226"/>
                  </a:lnTo>
                  <a:lnTo>
                    <a:pt x="10663047" y="1554226"/>
                  </a:lnTo>
                  <a:lnTo>
                    <a:pt x="9931400" y="1554226"/>
                  </a:lnTo>
                  <a:lnTo>
                    <a:pt x="8956167" y="1554226"/>
                  </a:lnTo>
                  <a:lnTo>
                    <a:pt x="8813927" y="1554226"/>
                  </a:lnTo>
                  <a:lnTo>
                    <a:pt x="8224520" y="1554226"/>
                  </a:lnTo>
                  <a:lnTo>
                    <a:pt x="8204326" y="1554226"/>
                  </a:lnTo>
                  <a:lnTo>
                    <a:pt x="8082280" y="1554226"/>
                  </a:lnTo>
                  <a:lnTo>
                    <a:pt x="8062087" y="1554226"/>
                  </a:lnTo>
                  <a:lnTo>
                    <a:pt x="7472680" y="1554226"/>
                  </a:lnTo>
                  <a:lnTo>
                    <a:pt x="7330440" y="1554226"/>
                  </a:lnTo>
                  <a:lnTo>
                    <a:pt x="6355207" y="1554226"/>
                  </a:lnTo>
                  <a:lnTo>
                    <a:pt x="5623560" y="1554226"/>
                  </a:lnTo>
                  <a:lnTo>
                    <a:pt x="5603367" y="1554226"/>
                  </a:lnTo>
                  <a:lnTo>
                    <a:pt x="5059680" y="1554226"/>
                  </a:lnTo>
                  <a:lnTo>
                    <a:pt x="4871720" y="1554226"/>
                  </a:lnTo>
                  <a:lnTo>
                    <a:pt x="2600960" y="1554226"/>
                  </a:lnTo>
                  <a:lnTo>
                    <a:pt x="2458720" y="1554226"/>
                  </a:lnTo>
                  <a:lnTo>
                    <a:pt x="0" y="1554226"/>
                  </a:lnTo>
                  <a:close/>
                </a:path>
              </a:pathLst>
            </a:custGeom>
            <a:solidFill>
              <a:srgbClr val="DDDDDD"/>
            </a:solidFill>
          </p:spPr>
        </p:sp>
      </p:grpSp>
      <p:sp>
        <p:nvSpPr>
          <p:cNvPr name="TextBox 4" id="4"/>
          <p:cNvSpPr txBox="true"/>
          <p:nvPr/>
        </p:nvSpPr>
        <p:spPr>
          <a:xfrm rot="0">
            <a:off x="1028700" y="754942"/>
            <a:ext cx="6375082" cy="619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 b="true">
                <a:solidFill>
                  <a:srgbClr val="000000"/>
                </a:solidFill>
                <a:latin typeface="Futura Ultra-Bold"/>
                <a:ea typeface="Futura Ultra-Bold"/>
                <a:cs typeface="Futura Ultra-Bold"/>
                <a:sym typeface="Futura Ultra-Bold"/>
              </a:rPr>
              <a:t>Introduction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0" y="519746"/>
            <a:ext cx="936307" cy="1165718"/>
            <a:chOff x="0" y="0"/>
            <a:chExt cx="1248410" cy="155429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48410" cy="1554353"/>
            </a:xfrm>
            <a:custGeom>
              <a:avLst/>
              <a:gdLst/>
              <a:ahLst/>
              <a:cxnLst/>
              <a:rect r="r" b="b" t="t" l="l"/>
              <a:pathLst>
                <a:path h="1554353" w="1248410">
                  <a:moveTo>
                    <a:pt x="0" y="0"/>
                  </a:moveTo>
                  <a:lnTo>
                    <a:pt x="471297" y="0"/>
                  </a:lnTo>
                  <a:lnTo>
                    <a:pt x="1248410" y="777113"/>
                  </a:lnTo>
                  <a:lnTo>
                    <a:pt x="471297" y="1554353"/>
                  </a:lnTo>
                  <a:lnTo>
                    <a:pt x="0" y="15543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72929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1028700" y="3276352"/>
            <a:ext cx="8101012" cy="5599761"/>
            <a:chOff x="0" y="0"/>
            <a:chExt cx="10801350" cy="746634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0801350" cy="7466330"/>
            </a:xfrm>
            <a:custGeom>
              <a:avLst/>
              <a:gdLst/>
              <a:ahLst/>
              <a:cxnLst/>
              <a:rect r="r" b="b" t="t" l="l"/>
              <a:pathLst>
                <a:path h="7466330" w="10801350">
                  <a:moveTo>
                    <a:pt x="0" y="0"/>
                  </a:moveTo>
                  <a:lnTo>
                    <a:pt x="10801350" y="0"/>
                  </a:lnTo>
                  <a:lnTo>
                    <a:pt x="10801350" y="7466330"/>
                  </a:lnTo>
                  <a:lnTo>
                    <a:pt x="0" y="7466330"/>
                  </a:lnTo>
                  <a:close/>
                </a:path>
              </a:pathLst>
            </a:custGeom>
            <a:blipFill>
              <a:blip r:embed="rId2"/>
              <a:stretch>
                <a:fillRect l="-1875" t="0" r="-1875" b="0"/>
              </a:stretch>
            </a:blipFill>
          </p:spPr>
        </p:sp>
      </p:grpSp>
      <p:sp>
        <p:nvSpPr>
          <p:cNvPr name="TextBox 9" id="9"/>
          <p:cNvSpPr txBox="true"/>
          <p:nvPr/>
        </p:nvSpPr>
        <p:spPr>
          <a:xfrm rot="0">
            <a:off x="10259133" y="4344543"/>
            <a:ext cx="7000167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 b="true">
                <a:solidFill>
                  <a:srgbClr val="E72929"/>
                </a:solidFill>
                <a:latin typeface="Futura Ultra-Bold"/>
                <a:ea typeface="Futura Ultra-Bold"/>
                <a:cs typeface="Futura Ultra-Bold"/>
                <a:sym typeface="Futura Ultra-Bold"/>
              </a:rPr>
              <a:t>Overview of the main objectives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59133" y="4868508"/>
            <a:ext cx="7000167" cy="2872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1800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This work performance report aims to comprehensively summarize the work of Liceria &amp; Co. over the past period. By elaborating on main objectives, company overview, work achievements, and other aspects, it presents the company's overall performance and provides a reference for future development. We will review the achievements made, analyze the challenges faced, and clarify the future development direction.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519746"/>
            <a:ext cx="9144000" cy="1165718"/>
            <a:chOff x="0" y="0"/>
            <a:chExt cx="12192000" cy="155429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192000" cy="1554226"/>
            </a:xfrm>
            <a:custGeom>
              <a:avLst/>
              <a:gdLst/>
              <a:ahLst/>
              <a:cxnLst/>
              <a:rect r="r" b="b" t="t" l="l"/>
              <a:pathLst>
                <a:path h="1554226" w="12192000">
                  <a:moveTo>
                    <a:pt x="0" y="0"/>
                  </a:moveTo>
                  <a:lnTo>
                    <a:pt x="2458720" y="0"/>
                  </a:lnTo>
                  <a:lnTo>
                    <a:pt x="2600960" y="0"/>
                  </a:lnTo>
                  <a:lnTo>
                    <a:pt x="4871720" y="0"/>
                  </a:lnTo>
                  <a:lnTo>
                    <a:pt x="5059680" y="0"/>
                  </a:lnTo>
                  <a:lnTo>
                    <a:pt x="5603367" y="0"/>
                  </a:lnTo>
                  <a:lnTo>
                    <a:pt x="5623560" y="0"/>
                  </a:lnTo>
                  <a:lnTo>
                    <a:pt x="6355207" y="0"/>
                  </a:lnTo>
                  <a:lnTo>
                    <a:pt x="7330440" y="0"/>
                  </a:lnTo>
                  <a:lnTo>
                    <a:pt x="7472680" y="0"/>
                  </a:lnTo>
                  <a:lnTo>
                    <a:pt x="8062087" y="0"/>
                  </a:lnTo>
                  <a:lnTo>
                    <a:pt x="8082280" y="0"/>
                  </a:lnTo>
                  <a:lnTo>
                    <a:pt x="8204327" y="0"/>
                  </a:lnTo>
                  <a:lnTo>
                    <a:pt x="8224520" y="0"/>
                  </a:lnTo>
                  <a:lnTo>
                    <a:pt x="8813927" y="0"/>
                  </a:lnTo>
                  <a:lnTo>
                    <a:pt x="8956167" y="0"/>
                  </a:lnTo>
                  <a:lnTo>
                    <a:pt x="9931400" y="0"/>
                  </a:lnTo>
                  <a:lnTo>
                    <a:pt x="10663047" y="0"/>
                  </a:lnTo>
                  <a:lnTo>
                    <a:pt x="10683240" y="0"/>
                  </a:lnTo>
                  <a:lnTo>
                    <a:pt x="11414887" y="0"/>
                  </a:lnTo>
                  <a:lnTo>
                    <a:pt x="12192000" y="777113"/>
                  </a:lnTo>
                  <a:lnTo>
                    <a:pt x="11414887" y="1554226"/>
                  </a:lnTo>
                  <a:lnTo>
                    <a:pt x="10683240" y="1554226"/>
                  </a:lnTo>
                  <a:lnTo>
                    <a:pt x="10663047" y="1554226"/>
                  </a:lnTo>
                  <a:lnTo>
                    <a:pt x="9931400" y="1554226"/>
                  </a:lnTo>
                  <a:lnTo>
                    <a:pt x="8956167" y="1554226"/>
                  </a:lnTo>
                  <a:lnTo>
                    <a:pt x="8813927" y="1554226"/>
                  </a:lnTo>
                  <a:lnTo>
                    <a:pt x="8224520" y="1554226"/>
                  </a:lnTo>
                  <a:lnTo>
                    <a:pt x="8204326" y="1554226"/>
                  </a:lnTo>
                  <a:lnTo>
                    <a:pt x="8082280" y="1554226"/>
                  </a:lnTo>
                  <a:lnTo>
                    <a:pt x="8062087" y="1554226"/>
                  </a:lnTo>
                  <a:lnTo>
                    <a:pt x="7472680" y="1554226"/>
                  </a:lnTo>
                  <a:lnTo>
                    <a:pt x="7330440" y="1554226"/>
                  </a:lnTo>
                  <a:lnTo>
                    <a:pt x="6355207" y="1554226"/>
                  </a:lnTo>
                  <a:lnTo>
                    <a:pt x="5623560" y="1554226"/>
                  </a:lnTo>
                  <a:lnTo>
                    <a:pt x="5603367" y="1554226"/>
                  </a:lnTo>
                  <a:lnTo>
                    <a:pt x="5059680" y="1554226"/>
                  </a:lnTo>
                  <a:lnTo>
                    <a:pt x="4871720" y="1554226"/>
                  </a:lnTo>
                  <a:lnTo>
                    <a:pt x="2600960" y="1554226"/>
                  </a:lnTo>
                  <a:lnTo>
                    <a:pt x="2458720" y="1554226"/>
                  </a:lnTo>
                  <a:lnTo>
                    <a:pt x="0" y="1554226"/>
                  </a:lnTo>
                  <a:close/>
                </a:path>
              </a:pathLst>
            </a:custGeom>
            <a:solidFill>
              <a:srgbClr val="DDDDDD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519746"/>
            <a:ext cx="936307" cy="1165718"/>
            <a:chOff x="0" y="0"/>
            <a:chExt cx="1248410" cy="155429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248410" cy="1554353"/>
            </a:xfrm>
            <a:custGeom>
              <a:avLst/>
              <a:gdLst/>
              <a:ahLst/>
              <a:cxnLst/>
              <a:rect r="r" b="b" t="t" l="l"/>
              <a:pathLst>
                <a:path h="1554353" w="1248410">
                  <a:moveTo>
                    <a:pt x="0" y="0"/>
                  </a:moveTo>
                  <a:lnTo>
                    <a:pt x="471297" y="0"/>
                  </a:lnTo>
                  <a:lnTo>
                    <a:pt x="1248410" y="777113"/>
                  </a:lnTo>
                  <a:lnTo>
                    <a:pt x="471297" y="1554353"/>
                  </a:lnTo>
                  <a:lnTo>
                    <a:pt x="0" y="15543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72929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042986" y="3276353"/>
            <a:ext cx="6803931" cy="2650821"/>
            <a:chOff x="0" y="0"/>
            <a:chExt cx="9071908" cy="353442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9071864" cy="3534410"/>
            </a:xfrm>
            <a:custGeom>
              <a:avLst/>
              <a:gdLst/>
              <a:ahLst/>
              <a:cxnLst/>
              <a:rect r="r" b="b" t="t" l="l"/>
              <a:pathLst>
                <a:path h="3534410" w="9071864">
                  <a:moveTo>
                    <a:pt x="0" y="0"/>
                  </a:moveTo>
                  <a:lnTo>
                    <a:pt x="9071864" y="0"/>
                  </a:lnTo>
                  <a:lnTo>
                    <a:pt x="9071864" y="3534410"/>
                  </a:lnTo>
                  <a:lnTo>
                    <a:pt x="0" y="3534410"/>
                  </a:lnTo>
                </a:path>
              </a:pathLst>
            </a:custGeom>
            <a:solidFill>
              <a:srgbClr val="E72929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7189916" y="3944762"/>
            <a:ext cx="1314003" cy="1314003"/>
            <a:chOff x="0" y="0"/>
            <a:chExt cx="1752004" cy="175200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752092" cy="1752092"/>
            </a:xfrm>
            <a:custGeom>
              <a:avLst/>
              <a:gdLst/>
              <a:ahLst/>
              <a:cxnLst/>
              <a:rect r="r" b="b" t="t" l="l"/>
              <a:pathLst>
                <a:path h="1752092" w="1752092">
                  <a:moveTo>
                    <a:pt x="0" y="876046"/>
                  </a:moveTo>
                  <a:cubicBezTo>
                    <a:pt x="0" y="392176"/>
                    <a:pt x="392176" y="0"/>
                    <a:pt x="876046" y="0"/>
                  </a:cubicBezTo>
                  <a:cubicBezTo>
                    <a:pt x="1359916" y="0"/>
                    <a:pt x="1752092" y="392176"/>
                    <a:pt x="1752092" y="876046"/>
                  </a:cubicBezTo>
                  <a:cubicBezTo>
                    <a:pt x="1752092" y="1359916"/>
                    <a:pt x="1359916" y="1752092"/>
                    <a:pt x="876046" y="1752092"/>
                  </a:cubicBezTo>
                  <a:cubicBezTo>
                    <a:pt x="392176" y="1752092"/>
                    <a:pt x="0" y="1359789"/>
                    <a:pt x="0" y="876046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7263616" y="4018462"/>
            <a:ext cx="1166601" cy="1166601"/>
            <a:chOff x="0" y="0"/>
            <a:chExt cx="1555468" cy="155546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555496" cy="1555496"/>
            </a:xfrm>
            <a:custGeom>
              <a:avLst/>
              <a:gdLst/>
              <a:ahLst/>
              <a:cxnLst/>
              <a:rect r="r" b="b" t="t" l="l"/>
              <a:pathLst>
                <a:path h="1555496" w="1555496">
                  <a:moveTo>
                    <a:pt x="0" y="777748"/>
                  </a:moveTo>
                  <a:cubicBezTo>
                    <a:pt x="0" y="348234"/>
                    <a:pt x="348234" y="0"/>
                    <a:pt x="777748" y="0"/>
                  </a:cubicBezTo>
                  <a:cubicBezTo>
                    <a:pt x="1207262" y="0"/>
                    <a:pt x="1555496" y="348234"/>
                    <a:pt x="1555496" y="777748"/>
                  </a:cubicBezTo>
                  <a:cubicBezTo>
                    <a:pt x="1555496" y="1207262"/>
                    <a:pt x="1207262" y="1555496"/>
                    <a:pt x="777748" y="1555496"/>
                  </a:cubicBezTo>
                  <a:cubicBezTo>
                    <a:pt x="348234" y="1555496"/>
                    <a:pt x="0" y="1207262"/>
                    <a:pt x="0" y="777748"/>
                  </a:cubicBezTo>
                  <a:close/>
                </a:path>
              </a:pathLst>
            </a:custGeom>
            <a:solidFill>
              <a:srgbClr val="E72929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042986" y="6225292"/>
            <a:ext cx="6803931" cy="2650821"/>
            <a:chOff x="0" y="0"/>
            <a:chExt cx="9071908" cy="3534428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9071864" cy="3534410"/>
            </a:xfrm>
            <a:custGeom>
              <a:avLst/>
              <a:gdLst/>
              <a:ahLst/>
              <a:cxnLst/>
              <a:rect r="r" b="b" t="t" l="l"/>
              <a:pathLst>
                <a:path h="3534410" w="9071864">
                  <a:moveTo>
                    <a:pt x="0" y="0"/>
                  </a:moveTo>
                  <a:lnTo>
                    <a:pt x="9071864" y="0"/>
                  </a:lnTo>
                  <a:lnTo>
                    <a:pt x="9071864" y="3534410"/>
                  </a:lnTo>
                  <a:lnTo>
                    <a:pt x="0" y="3534410"/>
                  </a:lnTo>
                </a:path>
              </a:pathLst>
            </a:custGeom>
            <a:solidFill>
              <a:srgbClr val="E72929"/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7189916" y="6893702"/>
            <a:ext cx="1314003" cy="1314003"/>
            <a:chOff x="0" y="0"/>
            <a:chExt cx="1752004" cy="1752004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752092" cy="1752092"/>
            </a:xfrm>
            <a:custGeom>
              <a:avLst/>
              <a:gdLst/>
              <a:ahLst/>
              <a:cxnLst/>
              <a:rect r="r" b="b" t="t" l="l"/>
              <a:pathLst>
                <a:path h="1752092" w="1752092">
                  <a:moveTo>
                    <a:pt x="0" y="876046"/>
                  </a:moveTo>
                  <a:cubicBezTo>
                    <a:pt x="0" y="392176"/>
                    <a:pt x="392176" y="0"/>
                    <a:pt x="876046" y="0"/>
                  </a:cubicBezTo>
                  <a:cubicBezTo>
                    <a:pt x="1359916" y="0"/>
                    <a:pt x="1752092" y="392176"/>
                    <a:pt x="1752092" y="876046"/>
                  </a:cubicBezTo>
                  <a:cubicBezTo>
                    <a:pt x="1752092" y="1359916"/>
                    <a:pt x="1359916" y="1752092"/>
                    <a:pt x="876046" y="1752092"/>
                  </a:cubicBezTo>
                  <a:cubicBezTo>
                    <a:pt x="392176" y="1752092"/>
                    <a:pt x="0" y="1359789"/>
                    <a:pt x="0" y="876046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7263616" y="6967402"/>
            <a:ext cx="1166601" cy="1166601"/>
            <a:chOff x="0" y="0"/>
            <a:chExt cx="1555468" cy="1555468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555496" cy="1555496"/>
            </a:xfrm>
            <a:custGeom>
              <a:avLst/>
              <a:gdLst/>
              <a:ahLst/>
              <a:cxnLst/>
              <a:rect r="r" b="b" t="t" l="l"/>
              <a:pathLst>
                <a:path h="1555496" w="1555496">
                  <a:moveTo>
                    <a:pt x="0" y="777748"/>
                  </a:moveTo>
                  <a:cubicBezTo>
                    <a:pt x="0" y="348234"/>
                    <a:pt x="348234" y="0"/>
                    <a:pt x="777748" y="0"/>
                  </a:cubicBezTo>
                  <a:cubicBezTo>
                    <a:pt x="1207262" y="0"/>
                    <a:pt x="1555496" y="348234"/>
                    <a:pt x="1555496" y="777748"/>
                  </a:cubicBezTo>
                  <a:cubicBezTo>
                    <a:pt x="1555496" y="1207262"/>
                    <a:pt x="1207262" y="1555496"/>
                    <a:pt x="777748" y="1555496"/>
                  </a:cubicBezTo>
                  <a:cubicBezTo>
                    <a:pt x="348234" y="1555496"/>
                    <a:pt x="0" y="1207262"/>
                    <a:pt x="0" y="777748"/>
                  </a:cubicBezTo>
                  <a:close/>
                </a:path>
              </a:pathLst>
            </a:custGeom>
            <a:solidFill>
              <a:srgbClr val="E72929"/>
            </a:solid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9784084" y="3276353"/>
            <a:ext cx="6803931" cy="2650821"/>
            <a:chOff x="0" y="0"/>
            <a:chExt cx="9071908" cy="3534428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9071864" cy="3534410"/>
            </a:xfrm>
            <a:custGeom>
              <a:avLst/>
              <a:gdLst/>
              <a:ahLst/>
              <a:cxnLst/>
              <a:rect r="r" b="b" t="t" l="l"/>
              <a:pathLst>
                <a:path h="3534410" w="9071864">
                  <a:moveTo>
                    <a:pt x="0" y="0"/>
                  </a:moveTo>
                  <a:lnTo>
                    <a:pt x="9071864" y="0"/>
                  </a:lnTo>
                  <a:lnTo>
                    <a:pt x="9071864" y="3534410"/>
                  </a:lnTo>
                  <a:lnTo>
                    <a:pt x="0" y="3534410"/>
                  </a:lnTo>
                </a:path>
              </a:pathLst>
            </a:custGeom>
            <a:solidFill>
              <a:srgbClr val="E72929"/>
            </a:solid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15931014" y="3944762"/>
            <a:ext cx="1314003" cy="1314003"/>
            <a:chOff x="0" y="0"/>
            <a:chExt cx="1752004" cy="1752004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752092" cy="1752092"/>
            </a:xfrm>
            <a:custGeom>
              <a:avLst/>
              <a:gdLst/>
              <a:ahLst/>
              <a:cxnLst/>
              <a:rect r="r" b="b" t="t" l="l"/>
              <a:pathLst>
                <a:path h="1752092" w="1752092">
                  <a:moveTo>
                    <a:pt x="0" y="876046"/>
                  </a:moveTo>
                  <a:cubicBezTo>
                    <a:pt x="0" y="392176"/>
                    <a:pt x="392176" y="0"/>
                    <a:pt x="876046" y="0"/>
                  </a:cubicBezTo>
                  <a:cubicBezTo>
                    <a:pt x="1359916" y="0"/>
                    <a:pt x="1752092" y="392176"/>
                    <a:pt x="1752092" y="876046"/>
                  </a:cubicBezTo>
                  <a:cubicBezTo>
                    <a:pt x="1752092" y="1359916"/>
                    <a:pt x="1359916" y="1752092"/>
                    <a:pt x="876046" y="1752092"/>
                  </a:cubicBezTo>
                  <a:cubicBezTo>
                    <a:pt x="392176" y="1752092"/>
                    <a:pt x="0" y="1359789"/>
                    <a:pt x="0" y="876046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16004715" y="4018462"/>
            <a:ext cx="1166601" cy="1166601"/>
            <a:chOff x="0" y="0"/>
            <a:chExt cx="1555468" cy="1555468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555496" cy="1555496"/>
            </a:xfrm>
            <a:custGeom>
              <a:avLst/>
              <a:gdLst/>
              <a:ahLst/>
              <a:cxnLst/>
              <a:rect r="r" b="b" t="t" l="l"/>
              <a:pathLst>
                <a:path h="1555496" w="1555496">
                  <a:moveTo>
                    <a:pt x="0" y="777748"/>
                  </a:moveTo>
                  <a:cubicBezTo>
                    <a:pt x="0" y="348234"/>
                    <a:pt x="348234" y="0"/>
                    <a:pt x="777748" y="0"/>
                  </a:cubicBezTo>
                  <a:cubicBezTo>
                    <a:pt x="1207262" y="0"/>
                    <a:pt x="1555496" y="348234"/>
                    <a:pt x="1555496" y="777748"/>
                  </a:cubicBezTo>
                  <a:cubicBezTo>
                    <a:pt x="1555496" y="1207262"/>
                    <a:pt x="1207262" y="1555496"/>
                    <a:pt x="777748" y="1555496"/>
                  </a:cubicBezTo>
                  <a:cubicBezTo>
                    <a:pt x="348234" y="1555496"/>
                    <a:pt x="0" y="1207262"/>
                    <a:pt x="0" y="777748"/>
                  </a:cubicBezTo>
                  <a:close/>
                </a:path>
              </a:pathLst>
            </a:custGeom>
            <a:solidFill>
              <a:srgbClr val="E72929"/>
            </a:solidFill>
          </p:spPr>
        </p:sp>
      </p:grpSp>
      <p:grpSp>
        <p:nvGrpSpPr>
          <p:cNvPr name="Group 24" id="24"/>
          <p:cNvGrpSpPr/>
          <p:nvPr/>
        </p:nvGrpSpPr>
        <p:grpSpPr>
          <a:xfrm rot="0">
            <a:off x="9784084" y="6225292"/>
            <a:ext cx="6803931" cy="2650821"/>
            <a:chOff x="0" y="0"/>
            <a:chExt cx="9071908" cy="3534428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9071864" cy="3534410"/>
            </a:xfrm>
            <a:custGeom>
              <a:avLst/>
              <a:gdLst/>
              <a:ahLst/>
              <a:cxnLst/>
              <a:rect r="r" b="b" t="t" l="l"/>
              <a:pathLst>
                <a:path h="3534410" w="9071864">
                  <a:moveTo>
                    <a:pt x="0" y="0"/>
                  </a:moveTo>
                  <a:lnTo>
                    <a:pt x="9071864" y="0"/>
                  </a:lnTo>
                  <a:lnTo>
                    <a:pt x="9071864" y="3534410"/>
                  </a:lnTo>
                  <a:lnTo>
                    <a:pt x="0" y="3534410"/>
                  </a:lnTo>
                </a:path>
              </a:pathLst>
            </a:custGeom>
            <a:solidFill>
              <a:srgbClr val="E72929"/>
            </a:solidFill>
          </p:spPr>
        </p:sp>
      </p:grpSp>
      <p:grpSp>
        <p:nvGrpSpPr>
          <p:cNvPr name="Group 26" id="26"/>
          <p:cNvGrpSpPr/>
          <p:nvPr/>
        </p:nvGrpSpPr>
        <p:grpSpPr>
          <a:xfrm rot="0">
            <a:off x="15931014" y="6893702"/>
            <a:ext cx="1314003" cy="1314003"/>
            <a:chOff x="0" y="0"/>
            <a:chExt cx="1752004" cy="1752004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752092" cy="1752092"/>
            </a:xfrm>
            <a:custGeom>
              <a:avLst/>
              <a:gdLst/>
              <a:ahLst/>
              <a:cxnLst/>
              <a:rect r="r" b="b" t="t" l="l"/>
              <a:pathLst>
                <a:path h="1752092" w="1752092">
                  <a:moveTo>
                    <a:pt x="0" y="876046"/>
                  </a:moveTo>
                  <a:cubicBezTo>
                    <a:pt x="0" y="392176"/>
                    <a:pt x="392176" y="0"/>
                    <a:pt x="876046" y="0"/>
                  </a:cubicBezTo>
                  <a:cubicBezTo>
                    <a:pt x="1359916" y="0"/>
                    <a:pt x="1752092" y="392176"/>
                    <a:pt x="1752092" y="876046"/>
                  </a:cubicBezTo>
                  <a:cubicBezTo>
                    <a:pt x="1752092" y="1359916"/>
                    <a:pt x="1359916" y="1752092"/>
                    <a:pt x="876046" y="1752092"/>
                  </a:cubicBezTo>
                  <a:cubicBezTo>
                    <a:pt x="392176" y="1752092"/>
                    <a:pt x="0" y="1359789"/>
                    <a:pt x="0" y="876046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28" id="28"/>
          <p:cNvGrpSpPr/>
          <p:nvPr/>
        </p:nvGrpSpPr>
        <p:grpSpPr>
          <a:xfrm rot="0">
            <a:off x="16004715" y="6967402"/>
            <a:ext cx="1166601" cy="1166601"/>
            <a:chOff x="0" y="0"/>
            <a:chExt cx="1555468" cy="1555468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1555496" cy="1555496"/>
            </a:xfrm>
            <a:custGeom>
              <a:avLst/>
              <a:gdLst/>
              <a:ahLst/>
              <a:cxnLst/>
              <a:rect r="r" b="b" t="t" l="l"/>
              <a:pathLst>
                <a:path h="1555496" w="1555496">
                  <a:moveTo>
                    <a:pt x="0" y="777748"/>
                  </a:moveTo>
                  <a:cubicBezTo>
                    <a:pt x="0" y="348234"/>
                    <a:pt x="348234" y="0"/>
                    <a:pt x="777748" y="0"/>
                  </a:cubicBezTo>
                  <a:cubicBezTo>
                    <a:pt x="1207262" y="0"/>
                    <a:pt x="1555496" y="348234"/>
                    <a:pt x="1555496" y="777748"/>
                  </a:cubicBezTo>
                  <a:cubicBezTo>
                    <a:pt x="1555496" y="1207262"/>
                    <a:pt x="1207262" y="1555496"/>
                    <a:pt x="777748" y="1555496"/>
                  </a:cubicBezTo>
                  <a:cubicBezTo>
                    <a:pt x="348234" y="1555496"/>
                    <a:pt x="0" y="1207262"/>
                    <a:pt x="0" y="777748"/>
                  </a:cubicBezTo>
                  <a:close/>
                </a:path>
              </a:pathLst>
            </a:custGeom>
            <a:solidFill>
              <a:srgbClr val="E72929"/>
            </a:solidFill>
          </p:spPr>
        </p:sp>
      </p:grpSp>
      <p:sp>
        <p:nvSpPr>
          <p:cNvPr name="Freeform 30" id="30"/>
          <p:cNvSpPr/>
          <p:nvPr/>
        </p:nvSpPr>
        <p:spPr>
          <a:xfrm flipH="false" flipV="false" rot="0">
            <a:off x="16286606" y="7249294"/>
            <a:ext cx="602818" cy="602818"/>
          </a:xfrm>
          <a:custGeom>
            <a:avLst/>
            <a:gdLst/>
            <a:ahLst/>
            <a:cxnLst/>
            <a:rect r="r" b="b" t="t" l="l"/>
            <a:pathLst>
              <a:path h="602818" w="602818">
                <a:moveTo>
                  <a:pt x="0" y="0"/>
                </a:moveTo>
                <a:lnTo>
                  <a:pt x="602819" y="0"/>
                </a:lnTo>
                <a:lnTo>
                  <a:pt x="602819" y="602818"/>
                </a:lnTo>
                <a:lnTo>
                  <a:pt x="0" y="6028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16286606" y="4300354"/>
            <a:ext cx="602818" cy="602818"/>
          </a:xfrm>
          <a:custGeom>
            <a:avLst/>
            <a:gdLst/>
            <a:ahLst/>
            <a:cxnLst/>
            <a:rect r="r" b="b" t="t" l="l"/>
            <a:pathLst>
              <a:path h="602818" w="602818">
                <a:moveTo>
                  <a:pt x="0" y="0"/>
                </a:moveTo>
                <a:lnTo>
                  <a:pt x="602819" y="0"/>
                </a:lnTo>
                <a:lnTo>
                  <a:pt x="602819" y="602818"/>
                </a:lnTo>
                <a:lnTo>
                  <a:pt x="0" y="60281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false" rot="0">
            <a:off x="7545508" y="7249294"/>
            <a:ext cx="602818" cy="602818"/>
          </a:xfrm>
          <a:custGeom>
            <a:avLst/>
            <a:gdLst/>
            <a:ahLst/>
            <a:cxnLst/>
            <a:rect r="r" b="b" t="t" l="l"/>
            <a:pathLst>
              <a:path h="602818" w="602818">
                <a:moveTo>
                  <a:pt x="0" y="0"/>
                </a:moveTo>
                <a:lnTo>
                  <a:pt x="602818" y="0"/>
                </a:lnTo>
                <a:lnTo>
                  <a:pt x="602818" y="602818"/>
                </a:lnTo>
                <a:lnTo>
                  <a:pt x="0" y="60281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0">
            <a:off x="7545508" y="4300354"/>
            <a:ext cx="602818" cy="602818"/>
          </a:xfrm>
          <a:custGeom>
            <a:avLst/>
            <a:gdLst/>
            <a:ahLst/>
            <a:cxnLst/>
            <a:rect r="r" b="b" t="t" l="l"/>
            <a:pathLst>
              <a:path h="602818" w="602818">
                <a:moveTo>
                  <a:pt x="0" y="0"/>
                </a:moveTo>
                <a:lnTo>
                  <a:pt x="602818" y="0"/>
                </a:lnTo>
                <a:lnTo>
                  <a:pt x="602818" y="602818"/>
                </a:lnTo>
                <a:lnTo>
                  <a:pt x="0" y="60281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4" id="34"/>
          <p:cNvSpPr txBox="true"/>
          <p:nvPr/>
        </p:nvSpPr>
        <p:spPr>
          <a:xfrm rot="0">
            <a:off x="1028700" y="754942"/>
            <a:ext cx="6375082" cy="619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 b="true">
                <a:solidFill>
                  <a:srgbClr val="000000"/>
                </a:solidFill>
                <a:latin typeface="Futura Ultra-Bold"/>
                <a:ea typeface="Futura Ultra-Bold"/>
                <a:cs typeface="Futura Ultra-Bold"/>
                <a:sym typeface="Futura Ultra-Bold"/>
              </a:rPr>
              <a:t>Company Overview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351821" y="3484436"/>
            <a:ext cx="3390597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 b="true">
                <a:solidFill>
                  <a:srgbClr val="FFFFFF"/>
                </a:solidFill>
                <a:latin typeface="Futura Ultra-Bold"/>
                <a:ea typeface="Futura Ultra-Bold"/>
                <a:cs typeface="Futura Ultra-Bold"/>
                <a:sym typeface="Futura Ultra-Bold"/>
              </a:rPr>
              <a:t>Organization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351819" y="4008401"/>
            <a:ext cx="5529262" cy="1234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1800">
                <a:solidFill>
                  <a:srgbClr val="FFFFFF"/>
                </a:solidFill>
                <a:latin typeface="Futura"/>
                <a:ea typeface="Futura"/>
                <a:cs typeface="Futura"/>
                <a:sym typeface="Futura"/>
              </a:rPr>
              <a:t>Has a highly efficient and collaborative organizational structure, covering multiple departments such as marketing,operations, and customer service. 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0092919" y="3484436"/>
            <a:ext cx="3390597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 b="true">
                <a:solidFill>
                  <a:srgbClr val="FFFFFF"/>
                </a:solidFill>
                <a:latin typeface="Futura Ultra-Bold"/>
                <a:ea typeface="Futura Ultra-Bold"/>
                <a:cs typeface="Futura Ultra-Bold"/>
                <a:sym typeface="Futura Ultra-Bold"/>
              </a:rPr>
              <a:t>Mission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0092918" y="4008401"/>
            <a:ext cx="5529262" cy="16440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1800">
                <a:solidFill>
                  <a:srgbClr val="FFFFFF"/>
                </a:solidFill>
                <a:latin typeface="Futura"/>
                <a:ea typeface="Futura"/>
                <a:cs typeface="Futura"/>
                <a:sym typeface="Futura"/>
              </a:rPr>
              <a:t>Our mission is to provide customers with excellent products and services, meet their constantly changing needs, and create value for customers through innovation and expertise.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351821" y="6433375"/>
            <a:ext cx="3390597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 b="true">
                <a:solidFill>
                  <a:srgbClr val="FFFFFF"/>
                </a:solidFill>
                <a:latin typeface="Futura Ultra-Bold"/>
                <a:ea typeface="Futura Ultra-Bold"/>
                <a:cs typeface="Futura Ultra-Bold"/>
                <a:sym typeface="Futura Ultra-Bold"/>
              </a:rPr>
              <a:t>Vision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351819" y="6957340"/>
            <a:ext cx="5529262" cy="16440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1800">
                <a:solidFill>
                  <a:srgbClr val="FFFFFF"/>
                </a:solidFill>
                <a:latin typeface="Futura"/>
                <a:ea typeface="Futura"/>
                <a:cs typeface="Futura"/>
                <a:sym typeface="Futura"/>
              </a:rPr>
              <a:t>To become a leading enterprise in the industry, win the trust of global customers with innovative solutions and high - quality services, and promote the development and progress of the industry.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0092919" y="6433375"/>
            <a:ext cx="3390597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 b="true">
                <a:solidFill>
                  <a:srgbClr val="FFFFFF"/>
                </a:solidFill>
                <a:latin typeface="Futura Ultra-Bold"/>
                <a:ea typeface="Futura Ultra-Bold"/>
                <a:cs typeface="Futura Ultra-Bold"/>
                <a:sym typeface="Futura Ultra-Bold"/>
              </a:rPr>
              <a:t>Core values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10092918" y="6957340"/>
            <a:ext cx="5529262" cy="16440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1800">
                <a:solidFill>
                  <a:srgbClr val="FFFFFF"/>
                </a:solidFill>
                <a:latin typeface="Futura"/>
                <a:ea typeface="Futura"/>
                <a:cs typeface="Futura"/>
                <a:sym typeface="Futura"/>
              </a:rPr>
              <a:t>Integrity, Innovation, Collaboration, Excellence. We adhere to the principle of integrity, encourage innovative thinking, emphasize teamwork, and pursue excellent work results.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519746"/>
            <a:ext cx="9144000" cy="1165718"/>
            <a:chOff x="0" y="0"/>
            <a:chExt cx="12192000" cy="155429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192000" cy="1554226"/>
            </a:xfrm>
            <a:custGeom>
              <a:avLst/>
              <a:gdLst/>
              <a:ahLst/>
              <a:cxnLst/>
              <a:rect r="r" b="b" t="t" l="l"/>
              <a:pathLst>
                <a:path h="1554226" w="12192000">
                  <a:moveTo>
                    <a:pt x="0" y="0"/>
                  </a:moveTo>
                  <a:lnTo>
                    <a:pt x="2458720" y="0"/>
                  </a:lnTo>
                  <a:lnTo>
                    <a:pt x="2600960" y="0"/>
                  </a:lnTo>
                  <a:lnTo>
                    <a:pt x="4871720" y="0"/>
                  </a:lnTo>
                  <a:lnTo>
                    <a:pt x="5059680" y="0"/>
                  </a:lnTo>
                  <a:lnTo>
                    <a:pt x="5603367" y="0"/>
                  </a:lnTo>
                  <a:lnTo>
                    <a:pt x="5623560" y="0"/>
                  </a:lnTo>
                  <a:lnTo>
                    <a:pt x="6355207" y="0"/>
                  </a:lnTo>
                  <a:lnTo>
                    <a:pt x="7330440" y="0"/>
                  </a:lnTo>
                  <a:lnTo>
                    <a:pt x="7472680" y="0"/>
                  </a:lnTo>
                  <a:lnTo>
                    <a:pt x="8062087" y="0"/>
                  </a:lnTo>
                  <a:lnTo>
                    <a:pt x="8082280" y="0"/>
                  </a:lnTo>
                  <a:lnTo>
                    <a:pt x="8204327" y="0"/>
                  </a:lnTo>
                  <a:lnTo>
                    <a:pt x="8224520" y="0"/>
                  </a:lnTo>
                  <a:lnTo>
                    <a:pt x="8813927" y="0"/>
                  </a:lnTo>
                  <a:lnTo>
                    <a:pt x="8956167" y="0"/>
                  </a:lnTo>
                  <a:lnTo>
                    <a:pt x="9931400" y="0"/>
                  </a:lnTo>
                  <a:lnTo>
                    <a:pt x="10663047" y="0"/>
                  </a:lnTo>
                  <a:lnTo>
                    <a:pt x="10683240" y="0"/>
                  </a:lnTo>
                  <a:lnTo>
                    <a:pt x="11414887" y="0"/>
                  </a:lnTo>
                  <a:lnTo>
                    <a:pt x="12192000" y="777113"/>
                  </a:lnTo>
                  <a:lnTo>
                    <a:pt x="11414887" y="1554226"/>
                  </a:lnTo>
                  <a:lnTo>
                    <a:pt x="10683240" y="1554226"/>
                  </a:lnTo>
                  <a:lnTo>
                    <a:pt x="10663047" y="1554226"/>
                  </a:lnTo>
                  <a:lnTo>
                    <a:pt x="9931400" y="1554226"/>
                  </a:lnTo>
                  <a:lnTo>
                    <a:pt x="8956167" y="1554226"/>
                  </a:lnTo>
                  <a:lnTo>
                    <a:pt x="8813927" y="1554226"/>
                  </a:lnTo>
                  <a:lnTo>
                    <a:pt x="8224520" y="1554226"/>
                  </a:lnTo>
                  <a:lnTo>
                    <a:pt x="8204326" y="1554226"/>
                  </a:lnTo>
                  <a:lnTo>
                    <a:pt x="8082280" y="1554226"/>
                  </a:lnTo>
                  <a:lnTo>
                    <a:pt x="8062087" y="1554226"/>
                  </a:lnTo>
                  <a:lnTo>
                    <a:pt x="7472680" y="1554226"/>
                  </a:lnTo>
                  <a:lnTo>
                    <a:pt x="7330440" y="1554226"/>
                  </a:lnTo>
                  <a:lnTo>
                    <a:pt x="6355207" y="1554226"/>
                  </a:lnTo>
                  <a:lnTo>
                    <a:pt x="5623560" y="1554226"/>
                  </a:lnTo>
                  <a:lnTo>
                    <a:pt x="5603367" y="1554226"/>
                  </a:lnTo>
                  <a:lnTo>
                    <a:pt x="5059680" y="1554226"/>
                  </a:lnTo>
                  <a:lnTo>
                    <a:pt x="4871720" y="1554226"/>
                  </a:lnTo>
                  <a:lnTo>
                    <a:pt x="2600960" y="1554226"/>
                  </a:lnTo>
                  <a:lnTo>
                    <a:pt x="2458720" y="1554226"/>
                  </a:lnTo>
                  <a:lnTo>
                    <a:pt x="0" y="1554226"/>
                  </a:lnTo>
                  <a:close/>
                </a:path>
              </a:pathLst>
            </a:custGeom>
            <a:solidFill>
              <a:srgbClr val="DDDDDD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519746"/>
            <a:ext cx="936307" cy="1165718"/>
            <a:chOff x="0" y="0"/>
            <a:chExt cx="1248410" cy="155429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248410" cy="1554353"/>
            </a:xfrm>
            <a:custGeom>
              <a:avLst/>
              <a:gdLst/>
              <a:ahLst/>
              <a:cxnLst/>
              <a:rect r="r" b="b" t="t" l="l"/>
              <a:pathLst>
                <a:path h="1554353" w="1248410">
                  <a:moveTo>
                    <a:pt x="0" y="0"/>
                  </a:moveTo>
                  <a:lnTo>
                    <a:pt x="471297" y="0"/>
                  </a:lnTo>
                  <a:lnTo>
                    <a:pt x="1248410" y="777113"/>
                  </a:lnTo>
                  <a:lnTo>
                    <a:pt x="471297" y="1554353"/>
                  </a:lnTo>
                  <a:lnTo>
                    <a:pt x="0" y="15543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72929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6343389" y="6266341"/>
            <a:ext cx="2609772" cy="2609772"/>
            <a:chOff x="0" y="0"/>
            <a:chExt cx="3479696" cy="347969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479673" cy="3479673"/>
            </a:xfrm>
            <a:custGeom>
              <a:avLst/>
              <a:gdLst/>
              <a:ahLst/>
              <a:cxnLst/>
              <a:rect r="r" b="b" t="t" l="l"/>
              <a:pathLst>
                <a:path h="3479673" w="3479673">
                  <a:moveTo>
                    <a:pt x="3479673" y="0"/>
                  </a:moveTo>
                  <a:lnTo>
                    <a:pt x="0" y="0"/>
                  </a:lnTo>
                  <a:lnTo>
                    <a:pt x="0" y="3479673"/>
                  </a:lnTo>
                  <a:lnTo>
                    <a:pt x="3479673" y="3479673"/>
                  </a:lnTo>
                  <a:close/>
                </a:path>
              </a:pathLst>
            </a:custGeom>
            <a:solidFill>
              <a:srgbClr val="DDDDDD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9334840" y="6266341"/>
            <a:ext cx="2609772" cy="2609772"/>
            <a:chOff x="0" y="0"/>
            <a:chExt cx="3479696" cy="347969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479673" cy="3479673"/>
            </a:xfrm>
            <a:custGeom>
              <a:avLst/>
              <a:gdLst/>
              <a:ahLst/>
              <a:cxnLst/>
              <a:rect r="r" b="b" t="t" l="l"/>
              <a:pathLst>
                <a:path h="3479673" w="3479673">
                  <a:moveTo>
                    <a:pt x="3479673" y="0"/>
                  </a:moveTo>
                  <a:lnTo>
                    <a:pt x="0" y="0"/>
                  </a:lnTo>
                  <a:lnTo>
                    <a:pt x="0" y="3479673"/>
                  </a:lnTo>
                  <a:lnTo>
                    <a:pt x="3479673" y="3479673"/>
                  </a:lnTo>
                  <a:close/>
                </a:path>
              </a:pathLst>
            </a:custGeom>
            <a:solidFill>
              <a:srgbClr val="E72929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6343389" y="3276352"/>
            <a:ext cx="5601224" cy="2609772"/>
            <a:chOff x="0" y="0"/>
            <a:chExt cx="7468298" cy="3479696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7468235" cy="3479673"/>
            </a:xfrm>
            <a:custGeom>
              <a:avLst/>
              <a:gdLst/>
              <a:ahLst/>
              <a:cxnLst/>
              <a:rect r="r" b="b" t="t" l="l"/>
              <a:pathLst>
                <a:path h="3479673" w="7468235">
                  <a:moveTo>
                    <a:pt x="7468235" y="0"/>
                  </a:moveTo>
                  <a:lnTo>
                    <a:pt x="0" y="0"/>
                  </a:lnTo>
                  <a:lnTo>
                    <a:pt x="0" y="3479673"/>
                  </a:lnTo>
                  <a:lnTo>
                    <a:pt x="7468235" y="3479673"/>
                  </a:lnTo>
                  <a:close/>
                </a:path>
              </a:pathLst>
            </a:custGeom>
            <a:blipFill>
              <a:blip r:embed="rId2"/>
              <a:stretch>
                <a:fillRect l="0" t="-21496" r="0" b="-21496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042988" y="6266341"/>
            <a:ext cx="4918719" cy="2609772"/>
            <a:chOff x="0" y="0"/>
            <a:chExt cx="6558292" cy="3479696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558280" cy="3479673"/>
            </a:xfrm>
            <a:custGeom>
              <a:avLst/>
              <a:gdLst/>
              <a:ahLst/>
              <a:cxnLst/>
              <a:rect r="r" b="b" t="t" l="l"/>
              <a:pathLst>
                <a:path h="3479673" w="6558280">
                  <a:moveTo>
                    <a:pt x="0" y="0"/>
                  </a:moveTo>
                  <a:lnTo>
                    <a:pt x="6558280" y="0"/>
                  </a:lnTo>
                  <a:lnTo>
                    <a:pt x="6558280" y="3479673"/>
                  </a:lnTo>
                  <a:lnTo>
                    <a:pt x="0" y="3479673"/>
                  </a:lnTo>
                  <a:close/>
                </a:path>
              </a:pathLst>
            </a:custGeom>
            <a:blipFill>
              <a:blip r:embed="rId3"/>
              <a:stretch>
                <a:fillRect l="0" t="-12824" r="0" b="-12824"/>
              </a:stretch>
            </a:blip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2340583" y="6266341"/>
            <a:ext cx="4918717" cy="2609772"/>
            <a:chOff x="0" y="0"/>
            <a:chExt cx="6558290" cy="3479696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558280" cy="3479673"/>
            </a:xfrm>
            <a:custGeom>
              <a:avLst/>
              <a:gdLst/>
              <a:ahLst/>
              <a:cxnLst/>
              <a:rect r="r" b="b" t="t" l="l"/>
              <a:pathLst>
                <a:path h="3479673" w="6558280">
                  <a:moveTo>
                    <a:pt x="0" y="0"/>
                  </a:moveTo>
                  <a:lnTo>
                    <a:pt x="6558280" y="0"/>
                  </a:lnTo>
                  <a:lnTo>
                    <a:pt x="6558280" y="3479673"/>
                  </a:lnTo>
                  <a:lnTo>
                    <a:pt x="0" y="3479673"/>
                  </a:lnTo>
                  <a:close/>
                </a:path>
              </a:pathLst>
            </a:custGeom>
            <a:blipFill>
              <a:blip r:embed="rId4"/>
              <a:stretch>
                <a:fillRect l="0" t="-2890" r="0" b="-2890"/>
              </a:stretch>
            </a:blipFill>
          </p:spPr>
        </p:sp>
      </p:grpSp>
      <p:sp>
        <p:nvSpPr>
          <p:cNvPr name="Freeform 16" id="16"/>
          <p:cNvSpPr/>
          <p:nvPr/>
        </p:nvSpPr>
        <p:spPr>
          <a:xfrm flipH="false" flipV="false" rot="0">
            <a:off x="6993228" y="6916180"/>
            <a:ext cx="1310094" cy="1310094"/>
          </a:xfrm>
          <a:custGeom>
            <a:avLst/>
            <a:gdLst/>
            <a:ahLst/>
            <a:cxnLst/>
            <a:rect r="r" b="b" t="t" l="l"/>
            <a:pathLst>
              <a:path h="1310094" w="1310094">
                <a:moveTo>
                  <a:pt x="0" y="0"/>
                </a:moveTo>
                <a:lnTo>
                  <a:pt x="1310094" y="0"/>
                </a:lnTo>
                <a:lnTo>
                  <a:pt x="1310094" y="1310095"/>
                </a:lnTo>
                <a:lnTo>
                  <a:pt x="0" y="131009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9984679" y="6916180"/>
            <a:ext cx="1310094" cy="1310094"/>
          </a:xfrm>
          <a:custGeom>
            <a:avLst/>
            <a:gdLst/>
            <a:ahLst/>
            <a:cxnLst/>
            <a:rect r="r" b="b" t="t" l="l"/>
            <a:pathLst>
              <a:path h="1310094" w="1310094">
                <a:moveTo>
                  <a:pt x="0" y="0"/>
                </a:moveTo>
                <a:lnTo>
                  <a:pt x="1310095" y="0"/>
                </a:lnTo>
                <a:lnTo>
                  <a:pt x="1310095" y="1310095"/>
                </a:lnTo>
                <a:lnTo>
                  <a:pt x="0" y="131009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028700" y="754942"/>
            <a:ext cx="6375082" cy="619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 b="true">
                <a:solidFill>
                  <a:srgbClr val="000000"/>
                </a:solidFill>
                <a:latin typeface="Futura Ultra-Bold"/>
                <a:ea typeface="Futura Ultra-Bold"/>
                <a:cs typeface="Futura Ultra-Bold"/>
                <a:sym typeface="Futura Ultra-Bold"/>
              </a:rPr>
              <a:t>Company Overview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28700" y="3463911"/>
            <a:ext cx="4735836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 b="true">
                <a:solidFill>
                  <a:srgbClr val="E72929"/>
                </a:solidFill>
                <a:latin typeface="Futura Ultra-Bold"/>
                <a:ea typeface="Futura Ultra-Bold"/>
                <a:cs typeface="Futura Ultra-Bold"/>
                <a:sym typeface="Futura Ultra-Bold"/>
              </a:rPr>
              <a:t>Market position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28700" y="3987876"/>
            <a:ext cx="4933007" cy="16440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1800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We have a high brand awareness and market share in the target market and have established long - term cooperative relationships with many well - known enterprises.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2340583" y="3463911"/>
            <a:ext cx="4735836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 b="true">
                <a:solidFill>
                  <a:srgbClr val="E72929"/>
                </a:solidFill>
                <a:latin typeface="Futura Ultra-Bold"/>
                <a:ea typeface="Futura Ultra-Bold"/>
                <a:cs typeface="Futura Ultra-Bold"/>
                <a:sym typeface="Futura Ultra-Bold"/>
              </a:rPr>
              <a:t>Recent achievements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2340583" y="3987876"/>
            <a:ext cx="4918717" cy="16440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1800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Recently, we successfully launched an innovative product that has received widespread attention and praise in the market,  and the customer satisfaction rate increased to over 90%.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743595" y="3276352"/>
            <a:ext cx="8501418" cy="5599761"/>
            <a:chOff x="0" y="0"/>
            <a:chExt cx="11335224" cy="7466348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3927764" y="0"/>
              <a:ext cx="3479696" cy="6006314"/>
              <a:chOff x="0" y="0"/>
              <a:chExt cx="3479696" cy="6006314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3479673" cy="6006338"/>
              </a:xfrm>
              <a:custGeom>
                <a:avLst/>
                <a:gdLst/>
                <a:ahLst/>
                <a:cxnLst/>
                <a:rect r="r" b="b" t="t" l="l"/>
                <a:pathLst>
                  <a:path h="6006338" w="3479673">
                    <a:moveTo>
                      <a:pt x="3479673" y="0"/>
                    </a:moveTo>
                    <a:lnTo>
                      <a:pt x="0" y="0"/>
                    </a:lnTo>
                    <a:lnTo>
                      <a:pt x="0" y="6006338"/>
                    </a:lnTo>
                    <a:lnTo>
                      <a:pt x="3479673" y="6006338"/>
                    </a:lnTo>
                    <a:close/>
                  </a:path>
                </a:pathLst>
              </a:custGeom>
              <a:blipFill>
                <a:blip r:embed="rId2"/>
                <a:stretch>
                  <a:fillRect l="-7501" t="0" r="-7501" b="0"/>
                </a:stretch>
              </a:blipFill>
            </p:spPr>
          </p:sp>
        </p:grpSp>
        <p:grpSp>
          <p:nvGrpSpPr>
            <p:cNvPr name="Group 5" id="5"/>
            <p:cNvGrpSpPr/>
            <p:nvPr/>
          </p:nvGrpSpPr>
          <p:grpSpPr>
            <a:xfrm rot="0">
              <a:off x="7855528" y="1460034"/>
              <a:ext cx="3479696" cy="6006314"/>
              <a:chOff x="0" y="0"/>
              <a:chExt cx="3479696" cy="6006314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3479673" cy="6006338"/>
              </a:xfrm>
              <a:custGeom>
                <a:avLst/>
                <a:gdLst/>
                <a:ahLst/>
                <a:cxnLst/>
                <a:rect r="r" b="b" t="t" l="l"/>
                <a:pathLst>
                  <a:path h="6006338" w="3479673">
                    <a:moveTo>
                      <a:pt x="3479673" y="0"/>
                    </a:moveTo>
                    <a:lnTo>
                      <a:pt x="0" y="0"/>
                    </a:lnTo>
                    <a:lnTo>
                      <a:pt x="0" y="6006338"/>
                    </a:lnTo>
                    <a:lnTo>
                      <a:pt x="3479673" y="6006338"/>
                    </a:lnTo>
                    <a:close/>
                  </a:path>
                </a:pathLst>
              </a:custGeom>
              <a:blipFill>
                <a:blip r:embed="rId3"/>
                <a:stretch>
                  <a:fillRect l="-7501" t="0" r="-7501" b="0"/>
                </a:stretch>
              </a:blipFill>
            </p:spPr>
          </p:sp>
        </p:grpSp>
        <p:grpSp>
          <p:nvGrpSpPr>
            <p:cNvPr name="Group 7" id="7"/>
            <p:cNvGrpSpPr/>
            <p:nvPr/>
          </p:nvGrpSpPr>
          <p:grpSpPr>
            <a:xfrm rot="0">
              <a:off x="0" y="1460034"/>
              <a:ext cx="3479696" cy="6006314"/>
              <a:chOff x="0" y="0"/>
              <a:chExt cx="3479696" cy="6006314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3479673" cy="6006338"/>
              </a:xfrm>
              <a:custGeom>
                <a:avLst/>
                <a:gdLst/>
                <a:ahLst/>
                <a:cxnLst/>
                <a:rect r="r" b="b" t="t" l="l"/>
                <a:pathLst>
                  <a:path h="6006338" w="3479673">
                    <a:moveTo>
                      <a:pt x="3479673" y="0"/>
                    </a:moveTo>
                    <a:lnTo>
                      <a:pt x="0" y="0"/>
                    </a:lnTo>
                    <a:lnTo>
                      <a:pt x="0" y="6006338"/>
                    </a:lnTo>
                    <a:lnTo>
                      <a:pt x="3479673" y="6006338"/>
                    </a:lnTo>
                    <a:close/>
                  </a:path>
                </a:pathLst>
              </a:custGeom>
              <a:blipFill>
                <a:blip r:embed="rId4"/>
                <a:stretch>
                  <a:fillRect l="-7501" t="0" r="-7501" b="0"/>
                </a:stretch>
              </a:blipFill>
            </p:spPr>
          </p:sp>
        </p:grpSp>
      </p:grpSp>
      <p:sp>
        <p:nvSpPr>
          <p:cNvPr name="TextBox 9" id="9"/>
          <p:cNvSpPr txBox="true"/>
          <p:nvPr/>
        </p:nvSpPr>
        <p:spPr>
          <a:xfrm rot="0">
            <a:off x="1028700" y="3934968"/>
            <a:ext cx="6577707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 b="true">
                <a:solidFill>
                  <a:srgbClr val="E72929"/>
                </a:solidFill>
                <a:latin typeface="Futura Ultra-Bold"/>
                <a:ea typeface="Futura Ultra-Bold"/>
                <a:cs typeface="Futura Ultra-Bold"/>
                <a:sym typeface="Futura Ultra-Bold"/>
              </a:rPr>
              <a:t>Main job duties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4458933"/>
            <a:ext cx="6577707" cy="3691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1800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Employees in various departments of the company assume different responsibilities. The marketing department is responsible for market research, brand promotion, and customer expansion; constantly improving product performance and competitiveness; the operations department ensures the efficient and orderly daily operations of the company, including supply - chain management, production coordination, etc.; the customer - service team is committed to providing customers with timely and professional services, solving their problems and needs.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0" y="519746"/>
            <a:ext cx="9144000" cy="1165718"/>
            <a:chOff x="0" y="0"/>
            <a:chExt cx="12192000" cy="155429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2192000" cy="1554226"/>
            </a:xfrm>
            <a:custGeom>
              <a:avLst/>
              <a:gdLst/>
              <a:ahLst/>
              <a:cxnLst/>
              <a:rect r="r" b="b" t="t" l="l"/>
              <a:pathLst>
                <a:path h="1554226" w="12192000">
                  <a:moveTo>
                    <a:pt x="0" y="0"/>
                  </a:moveTo>
                  <a:lnTo>
                    <a:pt x="2458720" y="0"/>
                  </a:lnTo>
                  <a:lnTo>
                    <a:pt x="2600960" y="0"/>
                  </a:lnTo>
                  <a:lnTo>
                    <a:pt x="4871720" y="0"/>
                  </a:lnTo>
                  <a:lnTo>
                    <a:pt x="5059680" y="0"/>
                  </a:lnTo>
                  <a:lnTo>
                    <a:pt x="5603367" y="0"/>
                  </a:lnTo>
                  <a:lnTo>
                    <a:pt x="5623560" y="0"/>
                  </a:lnTo>
                  <a:lnTo>
                    <a:pt x="6355207" y="0"/>
                  </a:lnTo>
                  <a:lnTo>
                    <a:pt x="7330440" y="0"/>
                  </a:lnTo>
                  <a:lnTo>
                    <a:pt x="7472680" y="0"/>
                  </a:lnTo>
                  <a:lnTo>
                    <a:pt x="8062087" y="0"/>
                  </a:lnTo>
                  <a:lnTo>
                    <a:pt x="8082280" y="0"/>
                  </a:lnTo>
                  <a:lnTo>
                    <a:pt x="8204327" y="0"/>
                  </a:lnTo>
                  <a:lnTo>
                    <a:pt x="8224520" y="0"/>
                  </a:lnTo>
                  <a:lnTo>
                    <a:pt x="8813927" y="0"/>
                  </a:lnTo>
                  <a:lnTo>
                    <a:pt x="8956167" y="0"/>
                  </a:lnTo>
                  <a:lnTo>
                    <a:pt x="9931400" y="0"/>
                  </a:lnTo>
                  <a:lnTo>
                    <a:pt x="10663047" y="0"/>
                  </a:lnTo>
                  <a:lnTo>
                    <a:pt x="10683240" y="0"/>
                  </a:lnTo>
                  <a:lnTo>
                    <a:pt x="11414887" y="0"/>
                  </a:lnTo>
                  <a:lnTo>
                    <a:pt x="12192000" y="777113"/>
                  </a:lnTo>
                  <a:lnTo>
                    <a:pt x="11414887" y="1554226"/>
                  </a:lnTo>
                  <a:lnTo>
                    <a:pt x="10683240" y="1554226"/>
                  </a:lnTo>
                  <a:lnTo>
                    <a:pt x="10663047" y="1554226"/>
                  </a:lnTo>
                  <a:lnTo>
                    <a:pt x="9931400" y="1554226"/>
                  </a:lnTo>
                  <a:lnTo>
                    <a:pt x="8956167" y="1554226"/>
                  </a:lnTo>
                  <a:lnTo>
                    <a:pt x="8813927" y="1554226"/>
                  </a:lnTo>
                  <a:lnTo>
                    <a:pt x="8224520" y="1554226"/>
                  </a:lnTo>
                  <a:lnTo>
                    <a:pt x="8204326" y="1554226"/>
                  </a:lnTo>
                  <a:lnTo>
                    <a:pt x="8082280" y="1554226"/>
                  </a:lnTo>
                  <a:lnTo>
                    <a:pt x="8062087" y="1554226"/>
                  </a:lnTo>
                  <a:lnTo>
                    <a:pt x="7472680" y="1554226"/>
                  </a:lnTo>
                  <a:lnTo>
                    <a:pt x="7330440" y="1554226"/>
                  </a:lnTo>
                  <a:lnTo>
                    <a:pt x="6355207" y="1554226"/>
                  </a:lnTo>
                  <a:lnTo>
                    <a:pt x="5623560" y="1554226"/>
                  </a:lnTo>
                  <a:lnTo>
                    <a:pt x="5603367" y="1554226"/>
                  </a:lnTo>
                  <a:lnTo>
                    <a:pt x="5059680" y="1554226"/>
                  </a:lnTo>
                  <a:lnTo>
                    <a:pt x="4871720" y="1554226"/>
                  </a:lnTo>
                  <a:lnTo>
                    <a:pt x="2600960" y="1554226"/>
                  </a:lnTo>
                  <a:lnTo>
                    <a:pt x="2458720" y="1554226"/>
                  </a:lnTo>
                  <a:lnTo>
                    <a:pt x="0" y="1554226"/>
                  </a:lnTo>
                  <a:close/>
                </a:path>
              </a:pathLst>
            </a:custGeom>
            <a:solidFill>
              <a:srgbClr val="DDDDDD"/>
            </a:solid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1028700" y="754942"/>
            <a:ext cx="6375082" cy="619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 b="true">
                <a:solidFill>
                  <a:srgbClr val="000000"/>
                </a:solidFill>
                <a:latin typeface="Futura Ultra-Bold"/>
                <a:ea typeface="Futura Ultra-Bold"/>
                <a:cs typeface="Futura Ultra-Bold"/>
                <a:sym typeface="Futura Ultra-Bold"/>
              </a:rPr>
              <a:t>Job Responsibilities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0" y="519746"/>
            <a:ext cx="936307" cy="1165718"/>
            <a:chOff x="0" y="0"/>
            <a:chExt cx="1248410" cy="155429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248410" cy="1554353"/>
            </a:xfrm>
            <a:custGeom>
              <a:avLst/>
              <a:gdLst/>
              <a:ahLst/>
              <a:cxnLst/>
              <a:rect r="r" b="b" t="t" l="l"/>
              <a:pathLst>
                <a:path h="1554353" w="1248410">
                  <a:moveTo>
                    <a:pt x="0" y="0"/>
                  </a:moveTo>
                  <a:lnTo>
                    <a:pt x="471297" y="0"/>
                  </a:lnTo>
                  <a:lnTo>
                    <a:pt x="1248410" y="777113"/>
                  </a:lnTo>
                  <a:lnTo>
                    <a:pt x="471297" y="1554353"/>
                  </a:lnTo>
                  <a:lnTo>
                    <a:pt x="0" y="15543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72929"/>
            </a:solidFill>
          </p:spPr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42986" y="4367396"/>
            <a:ext cx="7602251" cy="4508716"/>
            <a:chOff x="0" y="0"/>
            <a:chExt cx="10136334" cy="601162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136378" cy="6011672"/>
            </a:xfrm>
            <a:custGeom>
              <a:avLst/>
              <a:gdLst/>
              <a:ahLst/>
              <a:cxnLst/>
              <a:rect r="r" b="b" t="t" l="l"/>
              <a:pathLst>
                <a:path h="6011672" w="10136378">
                  <a:moveTo>
                    <a:pt x="0" y="0"/>
                  </a:moveTo>
                  <a:lnTo>
                    <a:pt x="10136378" y="0"/>
                  </a:lnTo>
                  <a:lnTo>
                    <a:pt x="10136378" y="6011672"/>
                  </a:lnTo>
                  <a:lnTo>
                    <a:pt x="0" y="6011672"/>
                  </a:lnTo>
                  <a:close/>
                </a:path>
              </a:pathLst>
            </a:custGeom>
            <a:solidFill>
              <a:srgbClr val="E72929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3753066" y="3276353"/>
            <a:ext cx="2182089" cy="2182089"/>
            <a:chOff x="0" y="0"/>
            <a:chExt cx="2909452" cy="290945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909443" cy="2909443"/>
            </a:xfrm>
            <a:custGeom>
              <a:avLst/>
              <a:gdLst/>
              <a:ahLst/>
              <a:cxnLst/>
              <a:rect r="r" b="b" t="t" l="l"/>
              <a:pathLst>
                <a:path h="2909443" w="2909443">
                  <a:moveTo>
                    <a:pt x="0" y="1454785"/>
                  </a:moveTo>
                  <a:lnTo>
                    <a:pt x="1454785" y="0"/>
                  </a:lnTo>
                  <a:lnTo>
                    <a:pt x="2909443" y="1454785"/>
                  </a:lnTo>
                  <a:lnTo>
                    <a:pt x="1454785" y="2909443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3839408" y="3362694"/>
            <a:ext cx="2009406" cy="2009406"/>
            <a:chOff x="0" y="0"/>
            <a:chExt cx="2679208" cy="267920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679192" cy="2679192"/>
            </a:xfrm>
            <a:custGeom>
              <a:avLst/>
              <a:gdLst/>
              <a:ahLst/>
              <a:cxnLst/>
              <a:rect r="r" b="b" t="t" l="l"/>
              <a:pathLst>
                <a:path h="2679192" w="2679192">
                  <a:moveTo>
                    <a:pt x="0" y="1339596"/>
                  </a:moveTo>
                  <a:lnTo>
                    <a:pt x="1339596" y="0"/>
                  </a:lnTo>
                  <a:lnTo>
                    <a:pt x="2679192" y="1339596"/>
                  </a:lnTo>
                  <a:lnTo>
                    <a:pt x="1339596" y="2679192"/>
                  </a:lnTo>
                  <a:close/>
                </a:path>
              </a:pathLst>
            </a:custGeom>
            <a:solidFill>
              <a:srgbClr val="E72929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9642762" y="4367396"/>
            <a:ext cx="7602250" cy="4508716"/>
            <a:chOff x="0" y="0"/>
            <a:chExt cx="10136334" cy="601162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0136378" cy="6011672"/>
            </a:xfrm>
            <a:custGeom>
              <a:avLst/>
              <a:gdLst/>
              <a:ahLst/>
              <a:cxnLst/>
              <a:rect r="r" b="b" t="t" l="l"/>
              <a:pathLst>
                <a:path h="6011672" w="10136378">
                  <a:moveTo>
                    <a:pt x="0" y="0"/>
                  </a:moveTo>
                  <a:lnTo>
                    <a:pt x="10136378" y="0"/>
                  </a:lnTo>
                  <a:lnTo>
                    <a:pt x="10136378" y="6011672"/>
                  </a:lnTo>
                  <a:lnTo>
                    <a:pt x="0" y="6011672"/>
                  </a:lnTo>
                  <a:close/>
                </a:path>
              </a:pathLst>
            </a:custGeom>
            <a:solidFill>
              <a:srgbClr val="E72929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2352842" y="3276353"/>
            <a:ext cx="2182089" cy="2182089"/>
            <a:chOff x="0" y="0"/>
            <a:chExt cx="2909452" cy="290945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909443" cy="2909443"/>
            </a:xfrm>
            <a:custGeom>
              <a:avLst/>
              <a:gdLst/>
              <a:ahLst/>
              <a:cxnLst/>
              <a:rect r="r" b="b" t="t" l="l"/>
              <a:pathLst>
                <a:path h="2909443" w="2909443">
                  <a:moveTo>
                    <a:pt x="0" y="1454785"/>
                  </a:moveTo>
                  <a:lnTo>
                    <a:pt x="1454785" y="0"/>
                  </a:lnTo>
                  <a:lnTo>
                    <a:pt x="2909443" y="1454785"/>
                  </a:lnTo>
                  <a:lnTo>
                    <a:pt x="1454785" y="2909443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2439184" y="3362694"/>
            <a:ext cx="2009406" cy="2009406"/>
            <a:chOff x="0" y="0"/>
            <a:chExt cx="2679208" cy="2679208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679192" cy="2679192"/>
            </a:xfrm>
            <a:custGeom>
              <a:avLst/>
              <a:gdLst/>
              <a:ahLst/>
              <a:cxnLst/>
              <a:rect r="r" b="b" t="t" l="l"/>
              <a:pathLst>
                <a:path h="2679192" w="2679192">
                  <a:moveTo>
                    <a:pt x="0" y="1339596"/>
                  </a:moveTo>
                  <a:lnTo>
                    <a:pt x="1339596" y="0"/>
                  </a:lnTo>
                  <a:lnTo>
                    <a:pt x="2679192" y="1339596"/>
                  </a:lnTo>
                  <a:lnTo>
                    <a:pt x="1339596" y="2679192"/>
                  </a:lnTo>
                  <a:close/>
                </a:path>
              </a:pathLst>
            </a:custGeom>
            <a:solidFill>
              <a:srgbClr val="E72929"/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0" y="519746"/>
            <a:ext cx="9144000" cy="1165718"/>
            <a:chOff x="0" y="0"/>
            <a:chExt cx="12192000" cy="155429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2192000" cy="1554226"/>
            </a:xfrm>
            <a:custGeom>
              <a:avLst/>
              <a:gdLst/>
              <a:ahLst/>
              <a:cxnLst/>
              <a:rect r="r" b="b" t="t" l="l"/>
              <a:pathLst>
                <a:path h="1554226" w="12192000">
                  <a:moveTo>
                    <a:pt x="0" y="0"/>
                  </a:moveTo>
                  <a:lnTo>
                    <a:pt x="2458720" y="0"/>
                  </a:lnTo>
                  <a:lnTo>
                    <a:pt x="2600960" y="0"/>
                  </a:lnTo>
                  <a:lnTo>
                    <a:pt x="4871720" y="0"/>
                  </a:lnTo>
                  <a:lnTo>
                    <a:pt x="5059680" y="0"/>
                  </a:lnTo>
                  <a:lnTo>
                    <a:pt x="5603367" y="0"/>
                  </a:lnTo>
                  <a:lnTo>
                    <a:pt x="5623560" y="0"/>
                  </a:lnTo>
                  <a:lnTo>
                    <a:pt x="6355207" y="0"/>
                  </a:lnTo>
                  <a:lnTo>
                    <a:pt x="7330440" y="0"/>
                  </a:lnTo>
                  <a:lnTo>
                    <a:pt x="7472680" y="0"/>
                  </a:lnTo>
                  <a:lnTo>
                    <a:pt x="8062087" y="0"/>
                  </a:lnTo>
                  <a:lnTo>
                    <a:pt x="8082280" y="0"/>
                  </a:lnTo>
                  <a:lnTo>
                    <a:pt x="8204327" y="0"/>
                  </a:lnTo>
                  <a:lnTo>
                    <a:pt x="8224520" y="0"/>
                  </a:lnTo>
                  <a:lnTo>
                    <a:pt x="8813927" y="0"/>
                  </a:lnTo>
                  <a:lnTo>
                    <a:pt x="8956167" y="0"/>
                  </a:lnTo>
                  <a:lnTo>
                    <a:pt x="9931400" y="0"/>
                  </a:lnTo>
                  <a:lnTo>
                    <a:pt x="10663047" y="0"/>
                  </a:lnTo>
                  <a:lnTo>
                    <a:pt x="10683240" y="0"/>
                  </a:lnTo>
                  <a:lnTo>
                    <a:pt x="11414887" y="0"/>
                  </a:lnTo>
                  <a:lnTo>
                    <a:pt x="12192000" y="777113"/>
                  </a:lnTo>
                  <a:lnTo>
                    <a:pt x="11414887" y="1554226"/>
                  </a:lnTo>
                  <a:lnTo>
                    <a:pt x="10683240" y="1554226"/>
                  </a:lnTo>
                  <a:lnTo>
                    <a:pt x="10663047" y="1554226"/>
                  </a:lnTo>
                  <a:lnTo>
                    <a:pt x="9931400" y="1554226"/>
                  </a:lnTo>
                  <a:lnTo>
                    <a:pt x="8956167" y="1554226"/>
                  </a:lnTo>
                  <a:lnTo>
                    <a:pt x="8813927" y="1554226"/>
                  </a:lnTo>
                  <a:lnTo>
                    <a:pt x="8224520" y="1554226"/>
                  </a:lnTo>
                  <a:lnTo>
                    <a:pt x="8204326" y="1554226"/>
                  </a:lnTo>
                  <a:lnTo>
                    <a:pt x="8082280" y="1554226"/>
                  </a:lnTo>
                  <a:lnTo>
                    <a:pt x="8062087" y="1554226"/>
                  </a:lnTo>
                  <a:lnTo>
                    <a:pt x="7472680" y="1554226"/>
                  </a:lnTo>
                  <a:lnTo>
                    <a:pt x="7330440" y="1554226"/>
                  </a:lnTo>
                  <a:lnTo>
                    <a:pt x="6355207" y="1554226"/>
                  </a:lnTo>
                  <a:lnTo>
                    <a:pt x="5623560" y="1554226"/>
                  </a:lnTo>
                  <a:lnTo>
                    <a:pt x="5603367" y="1554226"/>
                  </a:lnTo>
                  <a:lnTo>
                    <a:pt x="5059680" y="1554226"/>
                  </a:lnTo>
                  <a:lnTo>
                    <a:pt x="4871720" y="1554226"/>
                  </a:lnTo>
                  <a:lnTo>
                    <a:pt x="2600960" y="1554226"/>
                  </a:lnTo>
                  <a:lnTo>
                    <a:pt x="2458720" y="1554226"/>
                  </a:lnTo>
                  <a:lnTo>
                    <a:pt x="0" y="1554226"/>
                  </a:lnTo>
                  <a:close/>
                </a:path>
              </a:pathLst>
            </a:custGeom>
            <a:solidFill>
              <a:srgbClr val="DDDDDD"/>
            </a:soli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0" y="519746"/>
            <a:ext cx="936307" cy="1165718"/>
            <a:chOff x="0" y="0"/>
            <a:chExt cx="1248410" cy="155429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248410" cy="1554353"/>
            </a:xfrm>
            <a:custGeom>
              <a:avLst/>
              <a:gdLst/>
              <a:ahLst/>
              <a:cxnLst/>
              <a:rect r="r" b="b" t="t" l="l"/>
              <a:pathLst>
                <a:path h="1554353" w="1248410">
                  <a:moveTo>
                    <a:pt x="0" y="0"/>
                  </a:moveTo>
                  <a:lnTo>
                    <a:pt x="471297" y="0"/>
                  </a:lnTo>
                  <a:lnTo>
                    <a:pt x="1248410" y="777113"/>
                  </a:lnTo>
                  <a:lnTo>
                    <a:pt x="471297" y="1554353"/>
                  </a:lnTo>
                  <a:lnTo>
                    <a:pt x="0" y="15543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72929"/>
            </a:solidFill>
          </p:spPr>
        </p:sp>
      </p:grpSp>
      <p:sp>
        <p:nvSpPr>
          <p:cNvPr name="Freeform 18" id="18"/>
          <p:cNvSpPr/>
          <p:nvPr/>
        </p:nvSpPr>
        <p:spPr>
          <a:xfrm flipH="false" flipV="false" rot="0">
            <a:off x="13027762" y="3951272"/>
            <a:ext cx="832250" cy="832250"/>
          </a:xfrm>
          <a:custGeom>
            <a:avLst/>
            <a:gdLst/>
            <a:ahLst/>
            <a:cxnLst/>
            <a:rect r="r" b="b" t="t" l="l"/>
            <a:pathLst>
              <a:path h="832250" w="832250">
                <a:moveTo>
                  <a:pt x="0" y="0"/>
                </a:moveTo>
                <a:lnTo>
                  <a:pt x="832250" y="0"/>
                </a:lnTo>
                <a:lnTo>
                  <a:pt x="832250" y="832250"/>
                </a:lnTo>
                <a:lnTo>
                  <a:pt x="0" y="8322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4427985" y="3951272"/>
            <a:ext cx="832250" cy="832250"/>
          </a:xfrm>
          <a:custGeom>
            <a:avLst/>
            <a:gdLst/>
            <a:ahLst/>
            <a:cxnLst/>
            <a:rect r="r" b="b" t="t" l="l"/>
            <a:pathLst>
              <a:path h="832250" w="832250">
                <a:moveTo>
                  <a:pt x="0" y="0"/>
                </a:moveTo>
                <a:lnTo>
                  <a:pt x="832251" y="0"/>
                </a:lnTo>
                <a:lnTo>
                  <a:pt x="832251" y="832250"/>
                </a:lnTo>
                <a:lnTo>
                  <a:pt x="0" y="8322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1997563" y="5829240"/>
            <a:ext cx="5693095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b="true">
                <a:solidFill>
                  <a:srgbClr val="FFFFFF"/>
                </a:solidFill>
                <a:latin typeface="Futura Ultra-Bold"/>
                <a:ea typeface="Futura Ultra-Bold"/>
                <a:cs typeface="Futura Ultra-Bold"/>
                <a:sym typeface="Futura Ultra-Bold"/>
              </a:rPr>
              <a:t>Major achievements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997565" y="6353205"/>
            <a:ext cx="5693092" cy="2053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40"/>
              </a:lnSpc>
            </a:pPr>
            <a:r>
              <a:rPr lang="en-US" sz="1800">
                <a:solidFill>
                  <a:srgbClr val="FFFFFF"/>
                </a:solidFill>
                <a:latin typeface="Futura"/>
                <a:ea typeface="Futura"/>
                <a:cs typeface="Futura"/>
                <a:sym typeface="Futura"/>
              </a:rPr>
              <a:t>We successfully completed a strategic cooperation project with an international enterprise. The customized solution significantly improved the enterprise's operational efficiency and saved 20% of its operating costs, receiving high praise from the customer.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597340" y="5829240"/>
            <a:ext cx="5693095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b="true">
                <a:solidFill>
                  <a:srgbClr val="FFFFFF"/>
                </a:solidFill>
                <a:latin typeface="Futura Ultra-Bold"/>
                <a:ea typeface="Futura Ultra-Bold"/>
                <a:cs typeface="Futura Ultra-Bold"/>
                <a:sym typeface="Futura Ultra-Bold"/>
              </a:rPr>
              <a:t> Introduction of works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597341" y="6353205"/>
            <a:ext cx="5693092" cy="2053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40"/>
              </a:lnSpc>
            </a:pPr>
            <a:r>
              <a:rPr lang="en-US" sz="1800">
                <a:solidFill>
                  <a:srgbClr val="FFFFFF"/>
                </a:solidFill>
                <a:latin typeface="Futura"/>
                <a:ea typeface="Futura"/>
                <a:cs typeface="Futura"/>
                <a:sym typeface="Futura"/>
              </a:rPr>
              <a:t>We have invested a large amount of resources. Among them, for the upgrade project of a core product, we improved its performance by 30% through technological improvements and design optimizations, further consolidating its market competitiveness.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028700" y="754942"/>
            <a:ext cx="6375082" cy="619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 b="true">
                <a:solidFill>
                  <a:srgbClr val="000000"/>
                </a:solidFill>
                <a:latin typeface="Futura Ultra-Bold"/>
                <a:ea typeface="Futura Ultra-Bold"/>
                <a:cs typeface="Futura Ultra-Bold"/>
                <a:sym typeface="Futura Ultra-Bold"/>
              </a:rPr>
              <a:t>Performance Highlights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B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34564" y="4005626"/>
            <a:ext cx="21580370" cy="2275748"/>
          </a:xfrm>
          <a:custGeom>
            <a:avLst/>
            <a:gdLst/>
            <a:ahLst/>
            <a:cxnLst/>
            <a:rect r="r" b="b" t="t" l="l"/>
            <a:pathLst>
              <a:path h="2275748" w="21580370">
                <a:moveTo>
                  <a:pt x="0" y="0"/>
                </a:moveTo>
                <a:lnTo>
                  <a:pt x="21580370" y="0"/>
                </a:lnTo>
                <a:lnTo>
                  <a:pt x="21580370" y="2275748"/>
                </a:lnTo>
                <a:lnTo>
                  <a:pt x="0" y="22757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-10800000">
            <a:off x="1300703" y="1669833"/>
            <a:ext cx="2339679" cy="3473667"/>
            <a:chOff x="0" y="0"/>
            <a:chExt cx="1015833" cy="150818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015833" cy="1508184"/>
            </a:xfrm>
            <a:custGeom>
              <a:avLst/>
              <a:gdLst/>
              <a:ahLst/>
              <a:cxnLst/>
              <a:rect r="r" b="b" t="t" l="l"/>
              <a:pathLst>
                <a:path h="1508184" w="1015833">
                  <a:moveTo>
                    <a:pt x="330897" y="0"/>
                  </a:moveTo>
                  <a:lnTo>
                    <a:pt x="684936" y="0"/>
                  </a:lnTo>
                  <a:cubicBezTo>
                    <a:pt x="867685" y="0"/>
                    <a:pt x="1015833" y="148148"/>
                    <a:pt x="1015833" y="330897"/>
                  </a:cubicBezTo>
                  <a:lnTo>
                    <a:pt x="1015833" y="1177287"/>
                  </a:lnTo>
                  <a:cubicBezTo>
                    <a:pt x="1015833" y="1360036"/>
                    <a:pt x="867685" y="1508184"/>
                    <a:pt x="684936" y="1508184"/>
                  </a:cubicBezTo>
                  <a:lnTo>
                    <a:pt x="330897" y="1508184"/>
                  </a:lnTo>
                  <a:cubicBezTo>
                    <a:pt x="148148" y="1508184"/>
                    <a:pt x="0" y="1360036"/>
                    <a:pt x="0" y="1177287"/>
                  </a:cubicBezTo>
                  <a:lnTo>
                    <a:pt x="0" y="330897"/>
                  </a:lnTo>
                  <a:cubicBezTo>
                    <a:pt x="0" y="148148"/>
                    <a:pt x="148148" y="0"/>
                    <a:pt x="330897" y="0"/>
                  </a:cubicBezTo>
                  <a:close/>
                </a:path>
              </a:pathLst>
            </a:custGeom>
            <a:solidFill>
              <a:srgbClr val="DDCBFF"/>
            </a:solidFill>
            <a:ln cap="rnd">
              <a:noFill/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1015833" cy="15367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19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-10800000">
            <a:off x="3954799" y="5170998"/>
            <a:ext cx="2339679" cy="3473667"/>
            <a:chOff x="0" y="0"/>
            <a:chExt cx="1015833" cy="150818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015833" cy="1508184"/>
            </a:xfrm>
            <a:custGeom>
              <a:avLst/>
              <a:gdLst/>
              <a:ahLst/>
              <a:cxnLst/>
              <a:rect r="r" b="b" t="t" l="l"/>
              <a:pathLst>
                <a:path h="1508184" w="1015833">
                  <a:moveTo>
                    <a:pt x="330897" y="0"/>
                  </a:moveTo>
                  <a:lnTo>
                    <a:pt x="684936" y="0"/>
                  </a:lnTo>
                  <a:cubicBezTo>
                    <a:pt x="867685" y="0"/>
                    <a:pt x="1015833" y="148148"/>
                    <a:pt x="1015833" y="330897"/>
                  </a:cubicBezTo>
                  <a:lnTo>
                    <a:pt x="1015833" y="1177287"/>
                  </a:lnTo>
                  <a:cubicBezTo>
                    <a:pt x="1015833" y="1360036"/>
                    <a:pt x="867685" y="1508184"/>
                    <a:pt x="684936" y="1508184"/>
                  </a:cubicBezTo>
                  <a:lnTo>
                    <a:pt x="330897" y="1508184"/>
                  </a:lnTo>
                  <a:cubicBezTo>
                    <a:pt x="148148" y="1508184"/>
                    <a:pt x="0" y="1360036"/>
                    <a:pt x="0" y="1177287"/>
                  </a:cubicBezTo>
                  <a:lnTo>
                    <a:pt x="0" y="330897"/>
                  </a:lnTo>
                  <a:cubicBezTo>
                    <a:pt x="0" y="148148"/>
                    <a:pt x="148148" y="0"/>
                    <a:pt x="330897" y="0"/>
                  </a:cubicBezTo>
                  <a:close/>
                </a:path>
              </a:pathLst>
            </a:custGeom>
            <a:solidFill>
              <a:srgbClr val="FFBBE6"/>
            </a:solidFill>
            <a:ln cap="rnd">
              <a:noFill/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28575"/>
              <a:ext cx="1015833" cy="15367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19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-10800000">
            <a:off x="9285782" y="5170998"/>
            <a:ext cx="2339679" cy="3473667"/>
            <a:chOff x="0" y="0"/>
            <a:chExt cx="1015833" cy="150818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015833" cy="1508184"/>
            </a:xfrm>
            <a:custGeom>
              <a:avLst/>
              <a:gdLst/>
              <a:ahLst/>
              <a:cxnLst/>
              <a:rect r="r" b="b" t="t" l="l"/>
              <a:pathLst>
                <a:path h="1508184" w="1015833">
                  <a:moveTo>
                    <a:pt x="330897" y="0"/>
                  </a:moveTo>
                  <a:lnTo>
                    <a:pt x="684936" y="0"/>
                  </a:lnTo>
                  <a:cubicBezTo>
                    <a:pt x="867685" y="0"/>
                    <a:pt x="1015833" y="148148"/>
                    <a:pt x="1015833" y="330897"/>
                  </a:cubicBezTo>
                  <a:lnTo>
                    <a:pt x="1015833" y="1177287"/>
                  </a:lnTo>
                  <a:cubicBezTo>
                    <a:pt x="1015833" y="1360036"/>
                    <a:pt x="867685" y="1508184"/>
                    <a:pt x="684936" y="1508184"/>
                  </a:cubicBezTo>
                  <a:lnTo>
                    <a:pt x="330897" y="1508184"/>
                  </a:lnTo>
                  <a:cubicBezTo>
                    <a:pt x="148148" y="1508184"/>
                    <a:pt x="0" y="1360036"/>
                    <a:pt x="0" y="1177287"/>
                  </a:cubicBezTo>
                  <a:lnTo>
                    <a:pt x="0" y="330897"/>
                  </a:lnTo>
                  <a:cubicBezTo>
                    <a:pt x="0" y="148148"/>
                    <a:pt x="148148" y="0"/>
                    <a:pt x="330897" y="0"/>
                  </a:cubicBezTo>
                  <a:close/>
                </a:path>
              </a:pathLst>
            </a:custGeom>
            <a:solidFill>
              <a:srgbClr val="FFE8A3"/>
            </a:solidFill>
            <a:ln cap="rnd">
              <a:noFill/>
              <a:prstDash val="solid"/>
              <a:round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28575"/>
              <a:ext cx="1015833" cy="15367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19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-10800000">
            <a:off x="6608894" y="1669833"/>
            <a:ext cx="2339679" cy="3473667"/>
            <a:chOff x="0" y="0"/>
            <a:chExt cx="1015833" cy="150818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015833" cy="1508184"/>
            </a:xfrm>
            <a:custGeom>
              <a:avLst/>
              <a:gdLst/>
              <a:ahLst/>
              <a:cxnLst/>
              <a:rect r="r" b="b" t="t" l="l"/>
              <a:pathLst>
                <a:path h="1508184" w="1015833">
                  <a:moveTo>
                    <a:pt x="330897" y="0"/>
                  </a:moveTo>
                  <a:lnTo>
                    <a:pt x="684936" y="0"/>
                  </a:lnTo>
                  <a:cubicBezTo>
                    <a:pt x="867685" y="0"/>
                    <a:pt x="1015833" y="148148"/>
                    <a:pt x="1015833" y="330897"/>
                  </a:cubicBezTo>
                  <a:lnTo>
                    <a:pt x="1015833" y="1177287"/>
                  </a:lnTo>
                  <a:cubicBezTo>
                    <a:pt x="1015833" y="1360036"/>
                    <a:pt x="867685" y="1508184"/>
                    <a:pt x="684936" y="1508184"/>
                  </a:cubicBezTo>
                  <a:lnTo>
                    <a:pt x="330897" y="1508184"/>
                  </a:lnTo>
                  <a:cubicBezTo>
                    <a:pt x="148148" y="1508184"/>
                    <a:pt x="0" y="1360036"/>
                    <a:pt x="0" y="1177287"/>
                  </a:cubicBezTo>
                  <a:lnTo>
                    <a:pt x="0" y="330897"/>
                  </a:lnTo>
                  <a:cubicBezTo>
                    <a:pt x="0" y="148148"/>
                    <a:pt x="148148" y="0"/>
                    <a:pt x="330897" y="0"/>
                  </a:cubicBezTo>
                  <a:close/>
                </a:path>
              </a:pathLst>
            </a:custGeom>
            <a:solidFill>
              <a:srgbClr val="FFD6C5"/>
            </a:solidFill>
            <a:ln cap="rnd">
              <a:noFill/>
              <a:prstDash val="solid"/>
              <a:round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28575"/>
              <a:ext cx="1015833" cy="15367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19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-5400000">
            <a:off x="2079694" y="4780150"/>
            <a:ext cx="781696" cy="781696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366E4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25069" lIns="25069" bIns="25069" rIns="25069"/>
            <a:lstStyle/>
            <a:p>
              <a:pPr algn="ctr">
                <a:lnSpc>
                  <a:spcPts val="967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-5400000">
            <a:off x="2409026" y="6165688"/>
            <a:ext cx="161132" cy="161132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366E4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25069" lIns="25069" bIns="25069" rIns="25069"/>
            <a:lstStyle/>
            <a:p>
              <a:pPr algn="ctr">
                <a:lnSpc>
                  <a:spcPts val="967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-5400000">
            <a:off x="7698168" y="6165688"/>
            <a:ext cx="161132" cy="161132"/>
            <a:chOff x="0" y="0"/>
            <a:chExt cx="812800" cy="8128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48C66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25069" lIns="25069" bIns="25069" rIns="25069"/>
            <a:lstStyle/>
            <a:p>
              <a:pPr algn="ctr">
                <a:lnSpc>
                  <a:spcPts val="967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-5400000">
            <a:off x="13006359" y="6165688"/>
            <a:ext cx="161132" cy="161132"/>
            <a:chOff x="0" y="0"/>
            <a:chExt cx="812800" cy="8128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5CD4D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25069" lIns="25069" bIns="25069" rIns="25069"/>
            <a:lstStyle/>
            <a:p>
              <a:pPr algn="ctr">
                <a:lnSpc>
                  <a:spcPts val="967"/>
                </a:lnSpc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-5400000">
            <a:off x="15706038" y="3944657"/>
            <a:ext cx="161132" cy="161132"/>
            <a:chOff x="0" y="0"/>
            <a:chExt cx="812800" cy="8128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686E4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25069" lIns="25069" bIns="25069" rIns="25069"/>
            <a:lstStyle/>
            <a:p>
              <a:pPr algn="ctr">
                <a:lnSpc>
                  <a:spcPts val="967"/>
                </a:lnSpc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-5400000">
            <a:off x="10375055" y="3944657"/>
            <a:ext cx="161132" cy="161132"/>
            <a:chOff x="0" y="0"/>
            <a:chExt cx="812800" cy="81280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BC657"/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25069" lIns="25069" bIns="25069" rIns="25069"/>
            <a:lstStyle/>
            <a:p>
              <a:pPr algn="ctr">
                <a:lnSpc>
                  <a:spcPts val="967"/>
                </a:lnSpc>
              </a:pPr>
            </a:p>
          </p:txBody>
        </p:sp>
      </p:grpSp>
      <p:grpSp>
        <p:nvGrpSpPr>
          <p:cNvPr name="Group 33" id="33"/>
          <p:cNvGrpSpPr/>
          <p:nvPr/>
        </p:nvGrpSpPr>
        <p:grpSpPr>
          <a:xfrm rot="-5400000">
            <a:off x="4733790" y="4780150"/>
            <a:ext cx="781696" cy="781696"/>
            <a:chOff x="0" y="0"/>
            <a:chExt cx="812800" cy="812800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466B5"/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25069" lIns="25069" bIns="25069" rIns="25069"/>
            <a:lstStyle/>
            <a:p>
              <a:pPr algn="ctr">
                <a:lnSpc>
                  <a:spcPts val="967"/>
                </a:lnSpc>
              </a:pPr>
            </a:p>
          </p:txBody>
        </p:sp>
      </p:grpSp>
      <p:grpSp>
        <p:nvGrpSpPr>
          <p:cNvPr name="Group 36" id="36"/>
          <p:cNvGrpSpPr/>
          <p:nvPr/>
        </p:nvGrpSpPr>
        <p:grpSpPr>
          <a:xfrm rot="-5400000">
            <a:off x="10064773" y="4780150"/>
            <a:ext cx="781696" cy="781696"/>
            <a:chOff x="0" y="0"/>
            <a:chExt cx="812800" cy="812800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BC657"/>
            </a:solidFill>
          </p:spPr>
        </p:sp>
        <p:sp>
          <p:nvSpPr>
            <p:cNvPr name="TextBox 38" id="38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25069" lIns="25069" bIns="25069" rIns="25069"/>
            <a:lstStyle/>
            <a:p>
              <a:pPr algn="ctr">
                <a:lnSpc>
                  <a:spcPts val="967"/>
                </a:lnSpc>
              </a:pPr>
            </a:p>
          </p:txBody>
        </p:sp>
      </p:grpSp>
      <p:grpSp>
        <p:nvGrpSpPr>
          <p:cNvPr name="Group 39" id="39"/>
          <p:cNvGrpSpPr/>
          <p:nvPr/>
        </p:nvGrpSpPr>
        <p:grpSpPr>
          <a:xfrm rot="-5400000">
            <a:off x="7387886" y="4780150"/>
            <a:ext cx="781696" cy="781696"/>
            <a:chOff x="0" y="0"/>
            <a:chExt cx="812800" cy="812800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48C66"/>
            </a:solidFill>
          </p:spPr>
        </p:sp>
        <p:sp>
          <p:nvSpPr>
            <p:cNvPr name="TextBox 41" id="41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25069" lIns="25069" bIns="25069" rIns="25069"/>
            <a:lstStyle/>
            <a:p>
              <a:pPr algn="ctr">
                <a:lnSpc>
                  <a:spcPts val="967"/>
                </a:lnSpc>
              </a:pPr>
            </a:p>
          </p:txBody>
        </p:sp>
      </p:grpSp>
      <p:sp>
        <p:nvSpPr>
          <p:cNvPr name="TextBox 42" id="42"/>
          <p:cNvSpPr txBox="true"/>
          <p:nvPr/>
        </p:nvSpPr>
        <p:spPr>
          <a:xfrm rot="0">
            <a:off x="2190810" y="4905375"/>
            <a:ext cx="559465" cy="476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770"/>
              </a:lnSpc>
            </a:pPr>
            <a:r>
              <a:rPr lang="en-US" b="true" sz="3141" spc="157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1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4844905" y="4905375"/>
            <a:ext cx="559465" cy="476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770"/>
              </a:lnSpc>
            </a:pPr>
            <a:r>
              <a:rPr lang="en-US" b="true" sz="3141" spc="157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2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10175889" y="4905375"/>
            <a:ext cx="559465" cy="476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770"/>
              </a:lnSpc>
            </a:pPr>
            <a:r>
              <a:rPr lang="en-US" b="true" sz="3141" spc="157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4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7499001" y="4905375"/>
            <a:ext cx="559465" cy="476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770"/>
              </a:lnSpc>
            </a:pPr>
            <a:r>
              <a:rPr lang="en-US" b="true" sz="3141" spc="157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3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1553250" y="2768506"/>
            <a:ext cx="1834584" cy="13182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125"/>
              </a:lnSpc>
            </a:pPr>
            <a:r>
              <a:rPr lang="en-US" sz="1295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Our entrepreneurial story begins with a creative idea from three tech entrepreneurs. 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4207346" y="6269670"/>
            <a:ext cx="1834584" cy="15849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125"/>
              </a:lnSpc>
            </a:pPr>
            <a:r>
              <a:rPr lang="en-US" sz="1295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Stage where we focus on a process of research, analysis, study of the market and the target audience.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9538329" y="6269670"/>
            <a:ext cx="1834584" cy="13182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125"/>
              </a:lnSpc>
            </a:pPr>
            <a:r>
              <a:rPr lang="en-US" sz="1295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The first solutions for schools, playrooms, and childcare centers are launched on the market.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6861442" y="2768506"/>
            <a:ext cx="1834584" cy="13182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125"/>
              </a:lnSpc>
            </a:pPr>
            <a:r>
              <a:rPr lang="en-US" sz="1295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Team building and training phase, brainstorming, company objectives, and roadmap.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1628797" y="2329537"/>
            <a:ext cx="1683490" cy="2770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296"/>
              </a:lnSpc>
            </a:pPr>
            <a:r>
              <a:rPr lang="en-US" b="true" sz="1794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Beginning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4282893" y="5830701"/>
            <a:ext cx="1683490" cy="2770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296"/>
              </a:lnSpc>
            </a:pPr>
            <a:r>
              <a:rPr lang="en-US" b="true" sz="1794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Investigation</a:t>
            </a:r>
          </a:p>
        </p:txBody>
      </p:sp>
      <p:sp>
        <p:nvSpPr>
          <p:cNvPr name="TextBox 52" id="52"/>
          <p:cNvSpPr txBox="true"/>
          <p:nvPr/>
        </p:nvSpPr>
        <p:spPr>
          <a:xfrm rot="0">
            <a:off x="9613876" y="5830701"/>
            <a:ext cx="1683490" cy="2770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296"/>
              </a:lnSpc>
            </a:pPr>
            <a:r>
              <a:rPr lang="en-US" b="true" sz="1794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Development</a:t>
            </a:r>
          </a:p>
        </p:txBody>
      </p:sp>
      <p:sp>
        <p:nvSpPr>
          <p:cNvPr name="TextBox 53" id="53"/>
          <p:cNvSpPr txBox="true"/>
          <p:nvPr/>
        </p:nvSpPr>
        <p:spPr>
          <a:xfrm rot="0">
            <a:off x="6936988" y="2329537"/>
            <a:ext cx="1683490" cy="2770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296"/>
              </a:lnSpc>
            </a:pPr>
            <a:r>
              <a:rPr lang="en-US" b="true" sz="1794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Planning</a:t>
            </a:r>
          </a:p>
        </p:txBody>
      </p:sp>
      <p:grpSp>
        <p:nvGrpSpPr>
          <p:cNvPr name="Group 54" id="54"/>
          <p:cNvGrpSpPr/>
          <p:nvPr/>
        </p:nvGrpSpPr>
        <p:grpSpPr>
          <a:xfrm rot="-10800000">
            <a:off x="11917086" y="1669833"/>
            <a:ext cx="2339679" cy="3473667"/>
            <a:chOff x="0" y="0"/>
            <a:chExt cx="1015833" cy="1508183"/>
          </a:xfrm>
        </p:grpSpPr>
        <p:sp>
          <p:nvSpPr>
            <p:cNvPr name="Freeform 55" id="55"/>
            <p:cNvSpPr/>
            <p:nvPr/>
          </p:nvSpPr>
          <p:spPr>
            <a:xfrm flipH="false" flipV="false" rot="0">
              <a:off x="0" y="0"/>
              <a:ext cx="1015833" cy="1508184"/>
            </a:xfrm>
            <a:custGeom>
              <a:avLst/>
              <a:gdLst/>
              <a:ahLst/>
              <a:cxnLst/>
              <a:rect r="r" b="b" t="t" l="l"/>
              <a:pathLst>
                <a:path h="1508184" w="1015833">
                  <a:moveTo>
                    <a:pt x="330897" y="0"/>
                  </a:moveTo>
                  <a:lnTo>
                    <a:pt x="684936" y="0"/>
                  </a:lnTo>
                  <a:cubicBezTo>
                    <a:pt x="867685" y="0"/>
                    <a:pt x="1015833" y="148148"/>
                    <a:pt x="1015833" y="330897"/>
                  </a:cubicBezTo>
                  <a:lnTo>
                    <a:pt x="1015833" y="1177287"/>
                  </a:lnTo>
                  <a:cubicBezTo>
                    <a:pt x="1015833" y="1360036"/>
                    <a:pt x="867685" y="1508184"/>
                    <a:pt x="684936" y="1508184"/>
                  </a:cubicBezTo>
                  <a:lnTo>
                    <a:pt x="330897" y="1508184"/>
                  </a:lnTo>
                  <a:cubicBezTo>
                    <a:pt x="148148" y="1508184"/>
                    <a:pt x="0" y="1360036"/>
                    <a:pt x="0" y="1177287"/>
                  </a:cubicBezTo>
                  <a:lnTo>
                    <a:pt x="0" y="330897"/>
                  </a:lnTo>
                  <a:cubicBezTo>
                    <a:pt x="0" y="148148"/>
                    <a:pt x="148148" y="0"/>
                    <a:pt x="330897" y="0"/>
                  </a:cubicBezTo>
                  <a:close/>
                </a:path>
              </a:pathLst>
            </a:custGeom>
            <a:solidFill>
              <a:srgbClr val="CAEB9F"/>
            </a:solidFill>
            <a:ln cap="rnd">
              <a:noFill/>
              <a:prstDash val="solid"/>
              <a:round/>
            </a:ln>
          </p:spPr>
        </p:sp>
        <p:sp>
          <p:nvSpPr>
            <p:cNvPr name="TextBox 56" id="56"/>
            <p:cNvSpPr txBox="true"/>
            <p:nvPr/>
          </p:nvSpPr>
          <p:spPr>
            <a:xfrm>
              <a:off x="0" y="-28575"/>
              <a:ext cx="1015833" cy="15367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19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7" id="57"/>
          <p:cNvGrpSpPr/>
          <p:nvPr/>
        </p:nvGrpSpPr>
        <p:grpSpPr>
          <a:xfrm rot="-5400000">
            <a:off x="12696077" y="4780150"/>
            <a:ext cx="781696" cy="781696"/>
            <a:chOff x="0" y="0"/>
            <a:chExt cx="812800" cy="812800"/>
          </a:xfrm>
        </p:grpSpPr>
        <p:sp>
          <p:nvSpPr>
            <p:cNvPr name="Freeform 58" id="5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5CD4D"/>
            </a:solidFill>
          </p:spPr>
        </p:sp>
        <p:sp>
          <p:nvSpPr>
            <p:cNvPr name="TextBox 59" id="59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25069" lIns="25069" bIns="25069" rIns="25069"/>
            <a:lstStyle/>
            <a:p>
              <a:pPr algn="ctr">
                <a:lnSpc>
                  <a:spcPts val="967"/>
                </a:lnSpc>
              </a:pPr>
            </a:p>
          </p:txBody>
        </p:sp>
      </p:grpSp>
      <p:sp>
        <p:nvSpPr>
          <p:cNvPr name="TextBox 60" id="60"/>
          <p:cNvSpPr txBox="true"/>
          <p:nvPr/>
        </p:nvSpPr>
        <p:spPr>
          <a:xfrm rot="0">
            <a:off x="12807193" y="4905375"/>
            <a:ext cx="559465" cy="476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770"/>
              </a:lnSpc>
            </a:pPr>
            <a:r>
              <a:rPr lang="en-US" b="true" sz="3141" spc="157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5</a:t>
            </a:r>
          </a:p>
        </p:txBody>
      </p:sp>
      <p:sp>
        <p:nvSpPr>
          <p:cNvPr name="TextBox 61" id="61"/>
          <p:cNvSpPr txBox="true"/>
          <p:nvPr/>
        </p:nvSpPr>
        <p:spPr>
          <a:xfrm rot="0">
            <a:off x="12169633" y="2768506"/>
            <a:ext cx="1834584" cy="15849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125"/>
              </a:lnSpc>
            </a:pPr>
            <a:r>
              <a:rPr lang="en-US" sz="1295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Development of a digital solution focused on enhancing creativity in children at an early age.</a:t>
            </a:r>
          </a:p>
        </p:txBody>
      </p:sp>
      <p:sp>
        <p:nvSpPr>
          <p:cNvPr name="TextBox 62" id="62"/>
          <p:cNvSpPr txBox="true"/>
          <p:nvPr/>
        </p:nvSpPr>
        <p:spPr>
          <a:xfrm rot="0">
            <a:off x="12245180" y="2329537"/>
            <a:ext cx="1683490" cy="2770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296"/>
              </a:lnSpc>
            </a:pPr>
            <a:r>
              <a:rPr lang="en-US" b="true" sz="1794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Creativity</a:t>
            </a:r>
          </a:p>
        </p:txBody>
      </p:sp>
      <p:grpSp>
        <p:nvGrpSpPr>
          <p:cNvPr name="Group 63" id="63"/>
          <p:cNvGrpSpPr/>
          <p:nvPr/>
        </p:nvGrpSpPr>
        <p:grpSpPr>
          <a:xfrm rot="-10800000">
            <a:off x="14616765" y="5170998"/>
            <a:ext cx="2339679" cy="3473667"/>
            <a:chOff x="0" y="0"/>
            <a:chExt cx="1015833" cy="1508183"/>
          </a:xfrm>
        </p:grpSpPr>
        <p:sp>
          <p:nvSpPr>
            <p:cNvPr name="Freeform 64" id="64"/>
            <p:cNvSpPr/>
            <p:nvPr/>
          </p:nvSpPr>
          <p:spPr>
            <a:xfrm flipH="false" flipV="false" rot="0">
              <a:off x="0" y="0"/>
              <a:ext cx="1015833" cy="1508184"/>
            </a:xfrm>
            <a:custGeom>
              <a:avLst/>
              <a:gdLst/>
              <a:ahLst/>
              <a:cxnLst/>
              <a:rect r="r" b="b" t="t" l="l"/>
              <a:pathLst>
                <a:path h="1508184" w="1015833">
                  <a:moveTo>
                    <a:pt x="330897" y="0"/>
                  </a:moveTo>
                  <a:lnTo>
                    <a:pt x="684936" y="0"/>
                  </a:lnTo>
                  <a:cubicBezTo>
                    <a:pt x="867685" y="0"/>
                    <a:pt x="1015833" y="148148"/>
                    <a:pt x="1015833" y="330897"/>
                  </a:cubicBezTo>
                  <a:lnTo>
                    <a:pt x="1015833" y="1177287"/>
                  </a:lnTo>
                  <a:cubicBezTo>
                    <a:pt x="1015833" y="1360036"/>
                    <a:pt x="867685" y="1508184"/>
                    <a:pt x="684936" y="1508184"/>
                  </a:cubicBezTo>
                  <a:lnTo>
                    <a:pt x="330897" y="1508184"/>
                  </a:lnTo>
                  <a:cubicBezTo>
                    <a:pt x="148148" y="1508184"/>
                    <a:pt x="0" y="1360036"/>
                    <a:pt x="0" y="1177287"/>
                  </a:cubicBezTo>
                  <a:lnTo>
                    <a:pt x="0" y="330897"/>
                  </a:lnTo>
                  <a:cubicBezTo>
                    <a:pt x="0" y="148148"/>
                    <a:pt x="148148" y="0"/>
                    <a:pt x="330897" y="0"/>
                  </a:cubicBezTo>
                  <a:close/>
                </a:path>
              </a:pathLst>
            </a:custGeom>
            <a:solidFill>
              <a:srgbClr val="C7D5FD"/>
            </a:solidFill>
            <a:ln cap="rnd">
              <a:noFill/>
              <a:prstDash val="solid"/>
              <a:round/>
            </a:ln>
          </p:spPr>
        </p:sp>
        <p:sp>
          <p:nvSpPr>
            <p:cNvPr name="TextBox 65" id="65"/>
            <p:cNvSpPr txBox="true"/>
            <p:nvPr/>
          </p:nvSpPr>
          <p:spPr>
            <a:xfrm>
              <a:off x="0" y="-28575"/>
              <a:ext cx="1015833" cy="15367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19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6" id="66"/>
          <p:cNvGrpSpPr/>
          <p:nvPr/>
        </p:nvGrpSpPr>
        <p:grpSpPr>
          <a:xfrm rot="-5400000">
            <a:off x="15395757" y="4780150"/>
            <a:ext cx="781696" cy="781696"/>
            <a:chOff x="0" y="0"/>
            <a:chExt cx="812800" cy="812800"/>
          </a:xfrm>
        </p:grpSpPr>
        <p:sp>
          <p:nvSpPr>
            <p:cNvPr name="Freeform 67" id="6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686E4"/>
            </a:solidFill>
          </p:spPr>
        </p:sp>
        <p:sp>
          <p:nvSpPr>
            <p:cNvPr name="TextBox 68" id="68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25069" lIns="25069" bIns="25069" rIns="25069"/>
            <a:lstStyle/>
            <a:p>
              <a:pPr algn="ctr">
                <a:lnSpc>
                  <a:spcPts val="967"/>
                </a:lnSpc>
              </a:pPr>
            </a:p>
          </p:txBody>
        </p:sp>
      </p:grpSp>
      <p:sp>
        <p:nvSpPr>
          <p:cNvPr name="TextBox 69" id="69"/>
          <p:cNvSpPr txBox="true"/>
          <p:nvPr/>
        </p:nvSpPr>
        <p:spPr>
          <a:xfrm rot="0">
            <a:off x="15506872" y="4905375"/>
            <a:ext cx="559465" cy="476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770"/>
              </a:lnSpc>
            </a:pPr>
            <a:r>
              <a:rPr lang="en-US" b="true" sz="3141" spc="157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6</a:t>
            </a:r>
          </a:p>
        </p:txBody>
      </p:sp>
      <p:sp>
        <p:nvSpPr>
          <p:cNvPr name="TextBox 70" id="70"/>
          <p:cNvSpPr txBox="true"/>
          <p:nvPr/>
        </p:nvSpPr>
        <p:spPr>
          <a:xfrm rot="0">
            <a:off x="14869312" y="6269670"/>
            <a:ext cx="1834584" cy="13182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125"/>
              </a:lnSpc>
            </a:pPr>
            <a:r>
              <a:rPr lang="en-US" sz="1295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The team is expanding and we begin developing applications for the education sector.</a:t>
            </a:r>
          </a:p>
        </p:txBody>
      </p:sp>
      <p:sp>
        <p:nvSpPr>
          <p:cNvPr name="TextBox 71" id="71"/>
          <p:cNvSpPr txBox="true"/>
          <p:nvPr/>
        </p:nvSpPr>
        <p:spPr>
          <a:xfrm rot="0">
            <a:off x="14944859" y="5830701"/>
            <a:ext cx="1683490" cy="2770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296"/>
              </a:lnSpc>
            </a:pPr>
            <a:r>
              <a:rPr lang="en-US" b="true" sz="1794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Education</a:t>
            </a:r>
          </a:p>
        </p:txBody>
      </p:sp>
      <p:sp>
        <p:nvSpPr>
          <p:cNvPr name="AutoShape 72" id="72"/>
          <p:cNvSpPr/>
          <p:nvPr/>
        </p:nvSpPr>
        <p:spPr>
          <a:xfrm flipV="true">
            <a:off x="2489592" y="5548475"/>
            <a:ext cx="0" cy="732899"/>
          </a:xfrm>
          <a:prstGeom prst="line">
            <a:avLst/>
          </a:prstGeom>
          <a:ln cap="flat" w="38100">
            <a:solidFill>
              <a:srgbClr val="9366E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3" id="73"/>
          <p:cNvSpPr/>
          <p:nvPr/>
        </p:nvSpPr>
        <p:spPr>
          <a:xfrm flipV="true">
            <a:off x="7778734" y="5548475"/>
            <a:ext cx="0" cy="732899"/>
          </a:xfrm>
          <a:prstGeom prst="line">
            <a:avLst/>
          </a:prstGeom>
          <a:ln cap="flat" w="38100">
            <a:solidFill>
              <a:srgbClr val="E48C6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4" id="74"/>
          <p:cNvSpPr/>
          <p:nvPr/>
        </p:nvSpPr>
        <p:spPr>
          <a:xfrm flipV="true">
            <a:off x="13086925" y="5548475"/>
            <a:ext cx="0" cy="732899"/>
          </a:xfrm>
          <a:prstGeom prst="line">
            <a:avLst/>
          </a:prstGeom>
          <a:ln cap="flat" w="38100">
            <a:solidFill>
              <a:srgbClr val="95CD4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5" id="75"/>
          <p:cNvSpPr/>
          <p:nvPr/>
        </p:nvSpPr>
        <p:spPr>
          <a:xfrm flipH="true" flipV="true">
            <a:off x="5124638" y="4033920"/>
            <a:ext cx="0" cy="746230"/>
          </a:xfrm>
          <a:prstGeom prst="line">
            <a:avLst/>
          </a:prstGeom>
          <a:ln cap="flat" w="38100">
            <a:solidFill>
              <a:srgbClr val="F684C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6" id="76"/>
          <p:cNvSpPr/>
          <p:nvPr/>
        </p:nvSpPr>
        <p:spPr>
          <a:xfrm flipV="true">
            <a:off x="10455621" y="4005626"/>
            <a:ext cx="0" cy="774524"/>
          </a:xfrm>
          <a:prstGeom prst="line">
            <a:avLst/>
          </a:prstGeom>
          <a:ln cap="flat" w="38100">
            <a:solidFill>
              <a:srgbClr val="F6C14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7" id="77"/>
          <p:cNvSpPr/>
          <p:nvPr/>
        </p:nvSpPr>
        <p:spPr>
          <a:xfrm flipV="true">
            <a:off x="15786604" y="4025223"/>
            <a:ext cx="0" cy="754927"/>
          </a:xfrm>
          <a:prstGeom prst="line">
            <a:avLst/>
          </a:prstGeom>
          <a:ln cap="flat" w="38100">
            <a:solidFill>
              <a:srgbClr val="6686E4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78" id="78"/>
          <p:cNvGrpSpPr/>
          <p:nvPr/>
        </p:nvGrpSpPr>
        <p:grpSpPr>
          <a:xfrm rot="-5400000">
            <a:off x="5044072" y="3944657"/>
            <a:ext cx="161132" cy="161132"/>
            <a:chOff x="0" y="0"/>
            <a:chExt cx="812800" cy="812800"/>
          </a:xfrm>
        </p:grpSpPr>
        <p:sp>
          <p:nvSpPr>
            <p:cNvPr name="Freeform 79" id="7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466B5"/>
            </a:solidFill>
          </p:spPr>
        </p:sp>
        <p:sp>
          <p:nvSpPr>
            <p:cNvPr name="TextBox 80" id="80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25069" lIns="25069" bIns="25069" rIns="25069"/>
            <a:lstStyle/>
            <a:p>
              <a:pPr algn="ctr">
                <a:lnSpc>
                  <a:spcPts val="967"/>
                </a:lnSpc>
              </a:pPr>
            </a:p>
          </p:txBody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519746"/>
            <a:ext cx="9144000" cy="1165718"/>
            <a:chOff x="0" y="0"/>
            <a:chExt cx="12192000" cy="155429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192000" cy="1554226"/>
            </a:xfrm>
            <a:custGeom>
              <a:avLst/>
              <a:gdLst/>
              <a:ahLst/>
              <a:cxnLst/>
              <a:rect r="r" b="b" t="t" l="l"/>
              <a:pathLst>
                <a:path h="1554226" w="12192000">
                  <a:moveTo>
                    <a:pt x="0" y="0"/>
                  </a:moveTo>
                  <a:lnTo>
                    <a:pt x="2458720" y="0"/>
                  </a:lnTo>
                  <a:lnTo>
                    <a:pt x="2600960" y="0"/>
                  </a:lnTo>
                  <a:lnTo>
                    <a:pt x="4871720" y="0"/>
                  </a:lnTo>
                  <a:lnTo>
                    <a:pt x="5059680" y="0"/>
                  </a:lnTo>
                  <a:lnTo>
                    <a:pt x="5603367" y="0"/>
                  </a:lnTo>
                  <a:lnTo>
                    <a:pt x="5623560" y="0"/>
                  </a:lnTo>
                  <a:lnTo>
                    <a:pt x="6355207" y="0"/>
                  </a:lnTo>
                  <a:lnTo>
                    <a:pt x="7330440" y="0"/>
                  </a:lnTo>
                  <a:lnTo>
                    <a:pt x="7472680" y="0"/>
                  </a:lnTo>
                  <a:lnTo>
                    <a:pt x="8062087" y="0"/>
                  </a:lnTo>
                  <a:lnTo>
                    <a:pt x="8082280" y="0"/>
                  </a:lnTo>
                  <a:lnTo>
                    <a:pt x="8204327" y="0"/>
                  </a:lnTo>
                  <a:lnTo>
                    <a:pt x="8224520" y="0"/>
                  </a:lnTo>
                  <a:lnTo>
                    <a:pt x="8813927" y="0"/>
                  </a:lnTo>
                  <a:lnTo>
                    <a:pt x="8956167" y="0"/>
                  </a:lnTo>
                  <a:lnTo>
                    <a:pt x="9931400" y="0"/>
                  </a:lnTo>
                  <a:lnTo>
                    <a:pt x="10663047" y="0"/>
                  </a:lnTo>
                  <a:lnTo>
                    <a:pt x="10683240" y="0"/>
                  </a:lnTo>
                  <a:lnTo>
                    <a:pt x="11414887" y="0"/>
                  </a:lnTo>
                  <a:lnTo>
                    <a:pt x="12192000" y="777113"/>
                  </a:lnTo>
                  <a:lnTo>
                    <a:pt x="11414887" y="1554226"/>
                  </a:lnTo>
                  <a:lnTo>
                    <a:pt x="10683240" y="1554226"/>
                  </a:lnTo>
                  <a:lnTo>
                    <a:pt x="10663047" y="1554226"/>
                  </a:lnTo>
                  <a:lnTo>
                    <a:pt x="9931400" y="1554226"/>
                  </a:lnTo>
                  <a:lnTo>
                    <a:pt x="8956167" y="1554226"/>
                  </a:lnTo>
                  <a:lnTo>
                    <a:pt x="8813927" y="1554226"/>
                  </a:lnTo>
                  <a:lnTo>
                    <a:pt x="8224520" y="1554226"/>
                  </a:lnTo>
                  <a:lnTo>
                    <a:pt x="8204326" y="1554226"/>
                  </a:lnTo>
                  <a:lnTo>
                    <a:pt x="8082280" y="1554226"/>
                  </a:lnTo>
                  <a:lnTo>
                    <a:pt x="8062087" y="1554226"/>
                  </a:lnTo>
                  <a:lnTo>
                    <a:pt x="7472680" y="1554226"/>
                  </a:lnTo>
                  <a:lnTo>
                    <a:pt x="7330440" y="1554226"/>
                  </a:lnTo>
                  <a:lnTo>
                    <a:pt x="6355207" y="1554226"/>
                  </a:lnTo>
                  <a:lnTo>
                    <a:pt x="5623560" y="1554226"/>
                  </a:lnTo>
                  <a:lnTo>
                    <a:pt x="5603367" y="1554226"/>
                  </a:lnTo>
                  <a:lnTo>
                    <a:pt x="5059680" y="1554226"/>
                  </a:lnTo>
                  <a:lnTo>
                    <a:pt x="4871720" y="1554226"/>
                  </a:lnTo>
                  <a:lnTo>
                    <a:pt x="2600960" y="1554226"/>
                  </a:lnTo>
                  <a:lnTo>
                    <a:pt x="2458720" y="1554226"/>
                  </a:lnTo>
                  <a:lnTo>
                    <a:pt x="0" y="1554226"/>
                  </a:lnTo>
                  <a:close/>
                </a:path>
              </a:pathLst>
            </a:custGeom>
            <a:solidFill>
              <a:srgbClr val="DDDDDD"/>
            </a:solidFill>
          </p:spPr>
        </p:sp>
      </p:grpSp>
      <p:sp>
        <p:nvSpPr>
          <p:cNvPr name="TextBox 4" id="4"/>
          <p:cNvSpPr txBox="true"/>
          <p:nvPr/>
        </p:nvSpPr>
        <p:spPr>
          <a:xfrm rot="0">
            <a:off x="1028700" y="754942"/>
            <a:ext cx="6375082" cy="619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 b="true">
                <a:solidFill>
                  <a:srgbClr val="000000"/>
                </a:solidFill>
                <a:latin typeface="Futura Ultra-Bold"/>
                <a:ea typeface="Futura Ultra-Bold"/>
                <a:cs typeface="Futura Ultra-Bold"/>
                <a:sym typeface="Futura Ultra-Bold"/>
              </a:rPr>
              <a:t>Challenges Faced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0" y="519746"/>
            <a:ext cx="936307" cy="1165718"/>
            <a:chOff x="0" y="0"/>
            <a:chExt cx="1248410" cy="155429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48410" cy="1554353"/>
            </a:xfrm>
            <a:custGeom>
              <a:avLst/>
              <a:gdLst/>
              <a:ahLst/>
              <a:cxnLst/>
              <a:rect r="r" b="b" t="t" l="l"/>
              <a:pathLst>
                <a:path h="1554353" w="1248410">
                  <a:moveTo>
                    <a:pt x="0" y="0"/>
                  </a:moveTo>
                  <a:lnTo>
                    <a:pt x="471297" y="0"/>
                  </a:lnTo>
                  <a:lnTo>
                    <a:pt x="1248410" y="777113"/>
                  </a:lnTo>
                  <a:lnTo>
                    <a:pt x="471297" y="1554353"/>
                  </a:lnTo>
                  <a:lnTo>
                    <a:pt x="0" y="15543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72929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1042986" y="3276352"/>
            <a:ext cx="10490922" cy="5599761"/>
            <a:chOff x="0" y="0"/>
            <a:chExt cx="13987896" cy="746634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3987907" cy="7466330"/>
            </a:xfrm>
            <a:custGeom>
              <a:avLst/>
              <a:gdLst/>
              <a:ahLst/>
              <a:cxnLst/>
              <a:rect r="r" b="b" t="t" l="l"/>
              <a:pathLst>
                <a:path h="7466330" w="13987907">
                  <a:moveTo>
                    <a:pt x="0" y="0"/>
                  </a:moveTo>
                  <a:lnTo>
                    <a:pt x="13987907" y="0"/>
                  </a:lnTo>
                  <a:lnTo>
                    <a:pt x="13987907" y="7466330"/>
                  </a:lnTo>
                  <a:lnTo>
                    <a:pt x="0" y="7466330"/>
                  </a:lnTo>
                  <a:close/>
                </a:path>
              </a:pathLst>
            </a:custGeom>
            <a:blipFill>
              <a:blip r:embed="rId2"/>
              <a:stretch>
                <a:fillRect l="0" t="-3276" r="0" b="-3276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10024108" y="7419133"/>
            <a:ext cx="7220904" cy="1013412"/>
            <a:chOff x="0" y="0"/>
            <a:chExt cx="9627872" cy="1351216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9627870" cy="1351153"/>
            </a:xfrm>
            <a:custGeom>
              <a:avLst/>
              <a:gdLst/>
              <a:ahLst/>
              <a:cxnLst/>
              <a:rect r="r" b="b" t="t" l="l"/>
              <a:pathLst>
                <a:path h="1351153" w="9627870">
                  <a:moveTo>
                    <a:pt x="0" y="0"/>
                  </a:moveTo>
                  <a:lnTo>
                    <a:pt x="9627870" y="0"/>
                  </a:lnTo>
                  <a:lnTo>
                    <a:pt x="9627870" y="1351153"/>
                  </a:lnTo>
                  <a:lnTo>
                    <a:pt x="0" y="1351153"/>
                  </a:lnTo>
                  <a:close/>
                </a:path>
              </a:pathLst>
            </a:custGeom>
            <a:solidFill>
              <a:srgbClr val="E72929"/>
            </a:solid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12018644" y="3653246"/>
            <a:ext cx="5240656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 b="true">
                <a:solidFill>
                  <a:srgbClr val="E72929"/>
                </a:solidFill>
                <a:latin typeface="Futura Ultra-Bold"/>
                <a:ea typeface="Futura Ultra-Bold"/>
                <a:cs typeface="Futura Ultra-Bold"/>
                <a:sym typeface="Futura Ultra-Bold"/>
              </a:rPr>
              <a:t>Career development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018644" y="4177211"/>
            <a:ext cx="5240656" cy="2872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1800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In the past work, we have faced some challenges. The intensification of market competition has increased customer - acquisition costs by 10%, bringing certain pressure to business expansion. At the same time, the rapidly changing technological environment requires our employees to continuously learn and update their knowledge.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42985" y="3276350"/>
            <a:ext cx="4651231" cy="5599762"/>
            <a:chOff x="0" y="0"/>
            <a:chExt cx="6201642" cy="746635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201664" cy="7466330"/>
            </a:xfrm>
            <a:custGeom>
              <a:avLst/>
              <a:gdLst/>
              <a:ahLst/>
              <a:cxnLst/>
              <a:rect r="r" b="b" t="t" l="l"/>
              <a:pathLst>
                <a:path h="7466330" w="6201664">
                  <a:moveTo>
                    <a:pt x="0" y="0"/>
                  </a:moveTo>
                  <a:lnTo>
                    <a:pt x="6201664" y="0"/>
                  </a:lnTo>
                  <a:lnTo>
                    <a:pt x="6201664" y="7466330"/>
                  </a:lnTo>
                  <a:lnTo>
                    <a:pt x="0" y="7466330"/>
                  </a:lnTo>
                </a:path>
              </a:pathLst>
            </a:custGeom>
            <a:solidFill>
              <a:srgbClr val="E72929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2593787" y="3276350"/>
            <a:ext cx="4651232" cy="5599762"/>
            <a:chOff x="0" y="0"/>
            <a:chExt cx="6201642" cy="746635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201664" cy="7466330"/>
            </a:xfrm>
            <a:custGeom>
              <a:avLst/>
              <a:gdLst/>
              <a:ahLst/>
              <a:cxnLst/>
              <a:rect r="r" b="b" t="t" l="l"/>
              <a:pathLst>
                <a:path h="7466330" w="6201664">
                  <a:moveTo>
                    <a:pt x="0" y="0"/>
                  </a:moveTo>
                  <a:lnTo>
                    <a:pt x="6201664" y="0"/>
                  </a:lnTo>
                  <a:lnTo>
                    <a:pt x="6201664" y="7466330"/>
                  </a:lnTo>
                  <a:lnTo>
                    <a:pt x="0" y="7466330"/>
                  </a:lnTo>
                </a:path>
              </a:pathLst>
            </a:custGeom>
            <a:solidFill>
              <a:srgbClr val="E72929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6818385" y="3276350"/>
            <a:ext cx="4651232" cy="5599762"/>
            <a:chOff x="0" y="0"/>
            <a:chExt cx="6201642" cy="746635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201664" cy="7466330"/>
            </a:xfrm>
            <a:custGeom>
              <a:avLst/>
              <a:gdLst/>
              <a:ahLst/>
              <a:cxnLst/>
              <a:rect r="r" b="b" t="t" l="l"/>
              <a:pathLst>
                <a:path h="7466330" w="6201664">
                  <a:moveTo>
                    <a:pt x="0" y="0"/>
                  </a:moveTo>
                  <a:lnTo>
                    <a:pt x="6201664" y="0"/>
                  </a:lnTo>
                  <a:lnTo>
                    <a:pt x="6201664" y="7466330"/>
                  </a:lnTo>
                  <a:lnTo>
                    <a:pt x="0" y="7466330"/>
                  </a:lnTo>
                </a:path>
              </a:pathLst>
            </a:custGeom>
            <a:solidFill>
              <a:srgbClr val="E72929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2575215" y="3764704"/>
            <a:ext cx="1586769" cy="1586769"/>
            <a:chOff x="0" y="0"/>
            <a:chExt cx="2115692" cy="211569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115566" cy="2115566"/>
            </a:xfrm>
            <a:custGeom>
              <a:avLst/>
              <a:gdLst/>
              <a:ahLst/>
              <a:cxnLst/>
              <a:rect r="r" b="b" t="t" l="l"/>
              <a:pathLst>
                <a:path h="2115566" w="2115566">
                  <a:moveTo>
                    <a:pt x="0" y="1057783"/>
                  </a:moveTo>
                  <a:cubicBezTo>
                    <a:pt x="0" y="473583"/>
                    <a:pt x="473583" y="0"/>
                    <a:pt x="1057783" y="0"/>
                  </a:cubicBezTo>
                  <a:cubicBezTo>
                    <a:pt x="1641983" y="0"/>
                    <a:pt x="2115566" y="473583"/>
                    <a:pt x="2115566" y="1057783"/>
                  </a:cubicBezTo>
                  <a:cubicBezTo>
                    <a:pt x="2115566" y="1641983"/>
                    <a:pt x="1641983" y="2115566"/>
                    <a:pt x="1057783" y="2115566"/>
                  </a:cubicBezTo>
                  <a:cubicBezTo>
                    <a:pt x="473583" y="2115566"/>
                    <a:pt x="0" y="1642110"/>
                    <a:pt x="0" y="1057783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4126018" y="3764704"/>
            <a:ext cx="1586769" cy="1586769"/>
            <a:chOff x="0" y="0"/>
            <a:chExt cx="2115692" cy="211569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115566" cy="2115566"/>
            </a:xfrm>
            <a:custGeom>
              <a:avLst/>
              <a:gdLst/>
              <a:ahLst/>
              <a:cxnLst/>
              <a:rect r="r" b="b" t="t" l="l"/>
              <a:pathLst>
                <a:path h="2115566" w="2115566">
                  <a:moveTo>
                    <a:pt x="0" y="1057783"/>
                  </a:moveTo>
                  <a:cubicBezTo>
                    <a:pt x="0" y="473583"/>
                    <a:pt x="473583" y="0"/>
                    <a:pt x="1057783" y="0"/>
                  </a:cubicBezTo>
                  <a:cubicBezTo>
                    <a:pt x="1641983" y="0"/>
                    <a:pt x="2115566" y="473583"/>
                    <a:pt x="2115566" y="1057783"/>
                  </a:cubicBezTo>
                  <a:cubicBezTo>
                    <a:pt x="2115566" y="1641983"/>
                    <a:pt x="1641983" y="2115566"/>
                    <a:pt x="1057783" y="2115566"/>
                  </a:cubicBezTo>
                  <a:cubicBezTo>
                    <a:pt x="473583" y="2115566"/>
                    <a:pt x="0" y="1642110"/>
                    <a:pt x="0" y="1057783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8350616" y="3764704"/>
            <a:ext cx="1586769" cy="1586769"/>
            <a:chOff x="0" y="0"/>
            <a:chExt cx="2115692" cy="211569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115566" cy="2115566"/>
            </a:xfrm>
            <a:custGeom>
              <a:avLst/>
              <a:gdLst/>
              <a:ahLst/>
              <a:cxnLst/>
              <a:rect r="r" b="b" t="t" l="l"/>
              <a:pathLst>
                <a:path h="2115566" w="2115566">
                  <a:moveTo>
                    <a:pt x="0" y="1057783"/>
                  </a:moveTo>
                  <a:cubicBezTo>
                    <a:pt x="0" y="473583"/>
                    <a:pt x="473583" y="0"/>
                    <a:pt x="1057783" y="0"/>
                  </a:cubicBezTo>
                  <a:cubicBezTo>
                    <a:pt x="1641983" y="0"/>
                    <a:pt x="2115566" y="473583"/>
                    <a:pt x="2115566" y="1057783"/>
                  </a:cubicBezTo>
                  <a:cubicBezTo>
                    <a:pt x="2115566" y="1641983"/>
                    <a:pt x="1641983" y="2115566"/>
                    <a:pt x="1057783" y="2115566"/>
                  </a:cubicBezTo>
                  <a:cubicBezTo>
                    <a:pt x="473583" y="2115566"/>
                    <a:pt x="0" y="1642110"/>
                    <a:pt x="0" y="1057783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0" y="519746"/>
            <a:ext cx="9144000" cy="1165718"/>
            <a:chOff x="0" y="0"/>
            <a:chExt cx="12192000" cy="155429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2192000" cy="1554226"/>
            </a:xfrm>
            <a:custGeom>
              <a:avLst/>
              <a:gdLst/>
              <a:ahLst/>
              <a:cxnLst/>
              <a:rect r="r" b="b" t="t" l="l"/>
              <a:pathLst>
                <a:path h="1554226" w="12192000">
                  <a:moveTo>
                    <a:pt x="0" y="0"/>
                  </a:moveTo>
                  <a:lnTo>
                    <a:pt x="2458720" y="0"/>
                  </a:lnTo>
                  <a:lnTo>
                    <a:pt x="2600960" y="0"/>
                  </a:lnTo>
                  <a:lnTo>
                    <a:pt x="4871720" y="0"/>
                  </a:lnTo>
                  <a:lnTo>
                    <a:pt x="5059680" y="0"/>
                  </a:lnTo>
                  <a:lnTo>
                    <a:pt x="5603367" y="0"/>
                  </a:lnTo>
                  <a:lnTo>
                    <a:pt x="5623560" y="0"/>
                  </a:lnTo>
                  <a:lnTo>
                    <a:pt x="6355207" y="0"/>
                  </a:lnTo>
                  <a:lnTo>
                    <a:pt x="7330440" y="0"/>
                  </a:lnTo>
                  <a:lnTo>
                    <a:pt x="7472680" y="0"/>
                  </a:lnTo>
                  <a:lnTo>
                    <a:pt x="8062087" y="0"/>
                  </a:lnTo>
                  <a:lnTo>
                    <a:pt x="8082280" y="0"/>
                  </a:lnTo>
                  <a:lnTo>
                    <a:pt x="8204327" y="0"/>
                  </a:lnTo>
                  <a:lnTo>
                    <a:pt x="8224520" y="0"/>
                  </a:lnTo>
                  <a:lnTo>
                    <a:pt x="8813927" y="0"/>
                  </a:lnTo>
                  <a:lnTo>
                    <a:pt x="8956167" y="0"/>
                  </a:lnTo>
                  <a:lnTo>
                    <a:pt x="9931400" y="0"/>
                  </a:lnTo>
                  <a:lnTo>
                    <a:pt x="10663047" y="0"/>
                  </a:lnTo>
                  <a:lnTo>
                    <a:pt x="10683240" y="0"/>
                  </a:lnTo>
                  <a:lnTo>
                    <a:pt x="11414887" y="0"/>
                  </a:lnTo>
                  <a:lnTo>
                    <a:pt x="12192000" y="777113"/>
                  </a:lnTo>
                  <a:lnTo>
                    <a:pt x="11414887" y="1554226"/>
                  </a:lnTo>
                  <a:lnTo>
                    <a:pt x="10683240" y="1554226"/>
                  </a:lnTo>
                  <a:lnTo>
                    <a:pt x="10663047" y="1554226"/>
                  </a:lnTo>
                  <a:lnTo>
                    <a:pt x="9931400" y="1554226"/>
                  </a:lnTo>
                  <a:lnTo>
                    <a:pt x="8956167" y="1554226"/>
                  </a:lnTo>
                  <a:lnTo>
                    <a:pt x="8813927" y="1554226"/>
                  </a:lnTo>
                  <a:lnTo>
                    <a:pt x="8224520" y="1554226"/>
                  </a:lnTo>
                  <a:lnTo>
                    <a:pt x="8204326" y="1554226"/>
                  </a:lnTo>
                  <a:lnTo>
                    <a:pt x="8082280" y="1554226"/>
                  </a:lnTo>
                  <a:lnTo>
                    <a:pt x="8062087" y="1554226"/>
                  </a:lnTo>
                  <a:lnTo>
                    <a:pt x="7472680" y="1554226"/>
                  </a:lnTo>
                  <a:lnTo>
                    <a:pt x="7330440" y="1554226"/>
                  </a:lnTo>
                  <a:lnTo>
                    <a:pt x="6355207" y="1554226"/>
                  </a:lnTo>
                  <a:lnTo>
                    <a:pt x="5623560" y="1554226"/>
                  </a:lnTo>
                  <a:lnTo>
                    <a:pt x="5603367" y="1554226"/>
                  </a:lnTo>
                  <a:lnTo>
                    <a:pt x="5059680" y="1554226"/>
                  </a:lnTo>
                  <a:lnTo>
                    <a:pt x="4871720" y="1554226"/>
                  </a:lnTo>
                  <a:lnTo>
                    <a:pt x="2600960" y="1554226"/>
                  </a:lnTo>
                  <a:lnTo>
                    <a:pt x="2458720" y="1554226"/>
                  </a:lnTo>
                  <a:lnTo>
                    <a:pt x="0" y="1554226"/>
                  </a:lnTo>
                  <a:close/>
                </a:path>
              </a:pathLst>
            </a:custGeom>
            <a:solidFill>
              <a:srgbClr val="DDDDDD"/>
            </a:soli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0" y="519746"/>
            <a:ext cx="936307" cy="1165718"/>
            <a:chOff x="0" y="0"/>
            <a:chExt cx="1248410" cy="155429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248410" cy="1554353"/>
            </a:xfrm>
            <a:custGeom>
              <a:avLst/>
              <a:gdLst/>
              <a:ahLst/>
              <a:cxnLst/>
              <a:rect r="r" b="b" t="t" l="l"/>
              <a:pathLst>
                <a:path h="1554353" w="1248410">
                  <a:moveTo>
                    <a:pt x="0" y="0"/>
                  </a:moveTo>
                  <a:lnTo>
                    <a:pt x="471297" y="0"/>
                  </a:lnTo>
                  <a:lnTo>
                    <a:pt x="1248410" y="777113"/>
                  </a:lnTo>
                  <a:lnTo>
                    <a:pt x="471297" y="1554353"/>
                  </a:lnTo>
                  <a:lnTo>
                    <a:pt x="0" y="15543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72929"/>
            </a:solidFill>
          </p:spPr>
        </p:sp>
      </p:grpSp>
      <p:sp>
        <p:nvSpPr>
          <p:cNvPr name="Freeform 18" id="18"/>
          <p:cNvSpPr/>
          <p:nvPr/>
        </p:nvSpPr>
        <p:spPr>
          <a:xfrm flipH="false" flipV="false" rot="0">
            <a:off x="14497219" y="4045505"/>
            <a:ext cx="844366" cy="1025168"/>
          </a:xfrm>
          <a:custGeom>
            <a:avLst/>
            <a:gdLst/>
            <a:ahLst/>
            <a:cxnLst/>
            <a:rect r="r" b="b" t="t" l="l"/>
            <a:pathLst>
              <a:path h="1025168" w="844366">
                <a:moveTo>
                  <a:pt x="0" y="0"/>
                </a:moveTo>
                <a:lnTo>
                  <a:pt x="844366" y="0"/>
                </a:lnTo>
                <a:lnTo>
                  <a:pt x="844366" y="1025168"/>
                </a:lnTo>
                <a:lnTo>
                  <a:pt x="0" y="10251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8628605" y="4045505"/>
            <a:ext cx="1030791" cy="1025168"/>
          </a:xfrm>
          <a:custGeom>
            <a:avLst/>
            <a:gdLst/>
            <a:ahLst/>
            <a:cxnLst/>
            <a:rect r="r" b="b" t="t" l="l"/>
            <a:pathLst>
              <a:path h="1025168" w="1030791">
                <a:moveTo>
                  <a:pt x="0" y="0"/>
                </a:moveTo>
                <a:lnTo>
                  <a:pt x="1030790" y="0"/>
                </a:lnTo>
                <a:lnTo>
                  <a:pt x="1030790" y="1025168"/>
                </a:lnTo>
                <a:lnTo>
                  <a:pt x="0" y="10251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2856015" y="4045505"/>
            <a:ext cx="1025168" cy="1025168"/>
          </a:xfrm>
          <a:custGeom>
            <a:avLst/>
            <a:gdLst/>
            <a:ahLst/>
            <a:cxnLst/>
            <a:rect r="r" b="b" t="t" l="l"/>
            <a:pathLst>
              <a:path h="1025168" w="1025168">
                <a:moveTo>
                  <a:pt x="0" y="0"/>
                </a:moveTo>
                <a:lnTo>
                  <a:pt x="1025169" y="0"/>
                </a:lnTo>
                <a:lnTo>
                  <a:pt x="1025169" y="1025168"/>
                </a:lnTo>
                <a:lnTo>
                  <a:pt x="0" y="102516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1238331" y="5599407"/>
            <a:ext cx="4260540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b="true">
                <a:solidFill>
                  <a:srgbClr val="FFFFFF"/>
                </a:solidFill>
                <a:latin typeface="Futura Ultra-Bold"/>
                <a:ea typeface="Futura Ultra-Bold"/>
                <a:cs typeface="Futura Ultra-Bold"/>
                <a:sym typeface="Futura Ultra-Bold"/>
              </a:rPr>
              <a:t>Overall performance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238331" y="6123372"/>
            <a:ext cx="4260540" cy="24631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40"/>
              </a:lnSpc>
            </a:pPr>
            <a:r>
              <a:rPr lang="en-US" sz="1800">
                <a:solidFill>
                  <a:srgbClr val="FFFFFF"/>
                </a:solidFill>
                <a:latin typeface="Futura"/>
                <a:ea typeface="Futura"/>
                <a:cs typeface="Futura"/>
                <a:sym typeface="Futura"/>
              </a:rPr>
              <a:t>Despite the challenges, the company's overall performance is still excellent. Both sales and market share have achieved double - growth, and product quality and customer satisfaction also remain at a high level.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2789134" y="5599407"/>
            <a:ext cx="4260540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b="true">
                <a:solidFill>
                  <a:srgbClr val="FFFFFF"/>
                </a:solidFill>
                <a:latin typeface="Futura Ultra-Bold"/>
                <a:ea typeface="Futura Ultra-Bold"/>
                <a:cs typeface="Futura Ultra-Bold"/>
                <a:sym typeface="Futura Ultra-Bold"/>
              </a:rPr>
              <a:t>Full contribution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2789134" y="6123372"/>
            <a:ext cx="4260540" cy="24631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40"/>
              </a:lnSpc>
            </a:pPr>
            <a:r>
              <a:rPr lang="en-US" sz="1800">
                <a:solidFill>
                  <a:srgbClr val="FFFFFF"/>
                </a:solidFill>
                <a:latin typeface="Futura"/>
                <a:ea typeface="Futura"/>
                <a:cs typeface="Futura"/>
                <a:sym typeface="Futura"/>
              </a:rPr>
              <a:t>All employees have shown a high sense of responsibility and professionalism in the face of challenges, actively participated in all aspects of the company's work, and made hard efforts for the company's development.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7013732" y="5599407"/>
            <a:ext cx="4260540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b="true">
                <a:solidFill>
                  <a:srgbClr val="FFFFFF"/>
                </a:solidFill>
                <a:latin typeface="Futura Ultra-Bold"/>
                <a:ea typeface="Futura Ultra-Bold"/>
                <a:cs typeface="Futura Ultra-Bold"/>
                <a:sym typeface="Futura Ultra-Bold"/>
              </a:rPr>
              <a:t>Work efficiency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7013732" y="6123372"/>
            <a:ext cx="4260540" cy="2053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40"/>
              </a:lnSpc>
            </a:pPr>
            <a:r>
              <a:rPr lang="en-US" sz="1800">
                <a:solidFill>
                  <a:srgbClr val="FFFFFF"/>
                </a:solidFill>
                <a:latin typeface="Futura"/>
                <a:ea typeface="Futura"/>
                <a:cs typeface="Futura"/>
                <a:sym typeface="Futura"/>
              </a:rPr>
              <a:t>By introducing new project - management tools and optimizing work processes, our work efficiency has been significantly improved. The average project - delivery time has been shortened by 10%.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028700" y="754942"/>
            <a:ext cx="6375082" cy="619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 b="true">
                <a:solidFill>
                  <a:srgbClr val="000000"/>
                </a:solidFill>
                <a:latin typeface="Futura Ultra-Bold"/>
                <a:ea typeface="Futura Ultra-Bold"/>
                <a:cs typeface="Futura Ultra-Bold"/>
                <a:sym typeface="Futura Ultra-Bold"/>
              </a:rPr>
              <a:t>Challenges Faced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DAHApxqMZVk</dc:identifier>
  <dcterms:modified xsi:type="dcterms:W3CDTF">2011-08-01T06:04:30Z</dcterms:modified>
  <cp:revision>1</cp:revision>
</cp:coreProperties>
</file>